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handoutMasterIdLst>
    <p:handoutMasterId r:id="rId9"/>
  </p:handoutMasterIdLst>
  <p:sldIdLst>
    <p:sldId id="281" r:id="rId2"/>
    <p:sldId id="270" r:id="rId3"/>
    <p:sldId id="293" r:id="rId4"/>
    <p:sldId id="294" r:id="rId5"/>
    <p:sldId id="295" r:id="rId6"/>
    <p:sldId id="296" r:id="rId7"/>
  </p:sldIdLst>
  <p:sldSz cx="12192000" cy="6858000"/>
  <p:notesSz cx="6858000" cy="9144000"/>
  <p:defaultTextStyle>
    <a:defPPr rtl="0">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欢迎" id="{E75E278A-FF0E-49A4-B170-79828D63BBAD}">
          <p14:sldIdLst/>
        </p14:section>
        <p14:section name="命令, 批注, 团队合作, 选择窗格, 登录" id="{B9B51309-D148-4332-87C2-07BE32FBCA3B}">
          <p14:sldIdLst>
            <p14:sldId id="281"/>
            <p14:sldId id="270"/>
            <p14:sldId id="293"/>
            <p14:sldId id="294"/>
            <p14:sldId id="295"/>
            <p14:sldId id="296"/>
          </p14:sldIdLst>
        </p14:section>
        <p14:section name="了解详细信息" id="{2CC34DB2-6590-42C0-AD4B-A04C6060184E}">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C3E5"/>
    <a:srgbClr val="FAD8C1"/>
    <a:srgbClr val="D24726"/>
    <a:srgbClr val="EBEBEB"/>
    <a:srgbClr val="F8F8F8"/>
    <a:srgbClr val="D2B4A6"/>
    <a:srgbClr val="734F29"/>
    <a:srgbClr val="DD462F"/>
    <a:srgbClr val="AEB785"/>
    <a:srgbClr val="EFD5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923" autoAdjust="0"/>
    <p:restoredTop sz="94274" autoAdjust="0"/>
  </p:normalViewPr>
  <p:slideViewPr>
    <p:cSldViewPr snapToGrid="0">
      <p:cViewPr>
        <p:scale>
          <a:sx n="150" d="100"/>
          <a:sy n="150" d="100"/>
        </p:scale>
        <p:origin x="136" y="40"/>
      </p:cViewPr>
      <p:guideLst>
        <p:guide orient="horz" pos="2160"/>
        <p:guide pos="3840"/>
      </p:guideLst>
    </p:cSldViewPr>
  </p:slideViewPr>
  <p:notesTextViewPr>
    <p:cViewPr>
      <p:scale>
        <a:sx n="1" d="1"/>
        <a:sy n="1" d="1"/>
      </p:scale>
      <p:origin x="0" y="0"/>
    </p:cViewPr>
  </p:notesTextViewPr>
  <p:notesViewPr>
    <p:cSldViewPr snapToGrid="0">
      <p:cViewPr varScale="1">
        <p:scale>
          <a:sx n="88" d="100"/>
          <a:sy n="88" d="100"/>
        </p:scale>
        <p:origin x="3786"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744022C-5079-4642-AC6E-7894F9978BBA}" type="datetime2">
              <a:rPr lang="zh-CN" altLang="en-US" smtClean="0">
                <a:latin typeface="Microsoft YaHei UI" panose="020B0503020204020204" pitchFamily="34" charset="-122"/>
                <a:ea typeface="Microsoft YaHei UI" panose="020B0503020204020204" pitchFamily="34" charset="-122"/>
              </a:rPr>
              <a:t>2023年7月13日 Thursday</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1BE3BD5-D202-4020-A93E-A1AA1A84DE69}"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70747F27-0AFF-49DE-ABD2-AA502995B8AE}" type="datetime2">
              <a:rPr lang="zh-CN" altLang="en-US" smtClean="0"/>
              <a:t>2023年7月13日 Thursday</a:t>
            </a:fld>
            <a:endParaRPr 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US" dirty="0"/>
              <a:t>单击此处编辑母版文本样式</a:t>
            </a:r>
          </a:p>
          <a:p>
            <a:pPr lvl="1" rtl="0"/>
            <a:r>
              <a:rPr lang="en-US" dirty="0"/>
              <a:t>第二级</a:t>
            </a:r>
          </a:p>
          <a:p>
            <a:pPr lvl="2" rtl="0"/>
            <a:r>
              <a:rPr lang="en-US" dirty="0"/>
              <a:t>第三级</a:t>
            </a:r>
          </a:p>
          <a:p>
            <a:pPr lvl="3" rtl="0"/>
            <a:r>
              <a:rPr lang="en-US" dirty="0"/>
              <a:t>第四级</a:t>
            </a:r>
          </a:p>
          <a:p>
            <a:pPr lvl="4" rtl="0"/>
            <a:r>
              <a:rPr lang="en-US"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DF61EA0F-A667-4B49-8422-0062BC55E249}" type="slidenum">
              <a:rPr lang="en-US" smtClean="0"/>
              <a:t>‹#›</a:t>
            </a:fld>
            <a:endParaRPr lang="en-US" dirty="0"/>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p>
        </p:txBody>
      </p:sp>
      <p:sp>
        <p:nvSpPr>
          <p:cNvPr id="4" name="灯片编号占位符 3"/>
          <p:cNvSpPr>
            <a:spLocks noGrp="1"/>
          </p:cNvSpPr>
          <p:nvPr>
            <p:ph type="sldNum" sz="quarter" idx="10"/>
          </p:nvPr>
        </p:nvSpPr>
        <p:spPr/>
        <p:txBody>
          <a:bodyPr rtlCol="0"/>
          <a:lstStyle/>
          <a:p>
            <a:pPr rtl="0"/>
            <a:fld id="{DF61EA0F-A667-4B49-8422-0062BC55E249}" type="slidenum">
              <a:rPr lang="en-US" smtClean="0"/>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p>
        </p:txBody>
      </p:sp>
      <p:sp>
        <p:nvSpPr>
          <p:cNvPr id="4" name="灯片编号占位符 3"/>
          <p:cNvSpPr>
            <a:spLocks noGrp="1"/>
          </p:cNvSpPr>
          <p:nvPr>
            <p:ph type="sldNum" sz="quarter" idx="10"/>
          </p:nvPr>
        </p:nvSpPr>
        <p:spPr/>
        <p:txBody>
          <a:bodyPr rtlCol="0"/>
          <a:lstStyle/>
          <a:p>
            <a:pPr rtl="0"/>
            <a:fld id="{DF61EA0F-A667-4B49-8422-0062BC55E249}" type="slidenum">
              <a:rPr lang="en-US" smtClean="0"/>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p>
        </p:txBody>
      </p:sp>
      <p:sp>
        <p:nvSpPr>
          <p:cNvPr id="4" name="灯片编号占位符 3"/>
          <p:cNvSpPr>
            <a:spLocks noGrp="1"/>
          </p:cNvSpPr>
          <p:nvPr>
            <p:ph type="sldNum" sz="quarter" idx="10"/>
          </p:nvPr>
        </p:nvSpPr>
        <p:spPr/>
        <p:txBody>
          <a:bodyPr rtlCol="0"/>
          <a:lstStyle/>
          <a:p>
            <a:pPr rtl="0"/>
            <a:fld id="{DF61EA0F-A667-4B49-8422-0062BC55E249}" type="slidenum">
              <a:rPr lang="en-US" smtClean="0"/>
              <a:t>3</a:t>
            </a:fld>
            <a:endParaRPr lang="en-US"/>
          </a:p>
        </p:txBody>
      </p:sp>
    </p:spTree>
    <p:extLst>
      <p:ext uri="{BB962C8B-B14F-4D97-AF65-F5344CB8AC3E}">
        <p14:creationId xmlns:p14="http://schemas.microsoft.com/office/powerpoint/2010/main" val="785462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p>
        </p:txBody>
      </p:sp>
      <p:sp>
        <p:nvSpPr>
          <p:cNvPr id="4" name="灯片编号占位符 3"/>
          <p:cNvSpPr>
            <a:spLocks noGrp="1"/>
          </p:cNvSpPr>
          <p:nvPr>
            <p:ph type="sldNum" sz="quarter" idx="10"/>
          </p:nvPr>
        </p:nvSpPr>
        <p:spPr/>
        <p:txBody>
          <a:bodyPr rtlCol="0"/>
          <a:lstStyle/>
          <a:p>
            <a:pPr rtl="0"/>
            <a:fld id="{DF61EA0F-A667-4B49-8422-0062BC55E249}" type="slidenum">
              <a:rPr lang="en-US" smtClean="0"/>
              <a:t>4</a:t>
            </a:fld>
            <a:endParaRPr lang="en-US"/>
          </a:p>
        </p:txBody>
      </p:sp>
    </p:spTree>
    <p:extLst>
      <p:ext uri="{BB962C8B-B14F-4D97-AF65-F5344CB8AC3E}">
        <p14:creationId xmlns:p14="http://schemas.microsoft.com/office/powerpoint/2010/main" val="3276133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p>
        </p:txBody>
      </p:sp>
      <p:sp>
        <p:nvSpPr>
          <p:cNvPr id="4" name="灯片编号占位符 3"/>
          <p:cNvSpPr>
            <a:spLocks noGrp="1"/>
          </p:cNvSpPr>
          <p:nvPr>
            <p:ph type="sldNum" sz="quarter" idx="10"/>
          </p:nvPr>
        </p:nvSpPr>
        <p:spPr/>
        <p:txBody>
          <a:bodyPr rtlCol="0"/>
          <a:lstStyle/>
          <a:p>
            <a:pPr rtl="0"/>
            <a:fld id="{DF61EA0F-A667-4B49-8422-0062BC55E249}" type="slidenum">
              <a:rPr lang="en-US" smtClean="0"/>
              <a:t>5</a:t>
            </a:fld>
            <a:endParaRPr lang="en-US"/>
          </a:p>
        </p:txBody>
      </p:sp>
    </p:spTree>
    <p:extLst>
      <p:ext uri="{BB962C8B-B14F-4D97-AF65-F5344CB8AC3E}">
        <p14:creationId xmlns:p14="http://schemas.microsoft.com/office/powerpoint/2010/main" val="41939346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p>
        </p:txBody>
      </p:sp>
      <p:sp>
        <p:nvSpPr>
          <p:cNvPr id="4" name="灯片编号占位符 3"/>
          <p:cNvSpPr>
            <a:spLocks noGrp="1"/>
          </p:cNvSpPr>
          <p:nvPr>
            <p:ph type="sldNum" sz="quarter" idx="10"/>
          </p:nvPr>
        </p:nvSpPr>
        <p:spPr/>
        <p:txBody>
          <a:bodyPr rtlCol="0"/>
          <a:lstStyle/>
          <a:p>
            <a:pPr rtl="0"/>
            <a:fld id="{DF61EA0F-A667-4B49-8422-0062BC55E249}" type="slidenum">
              <a:rPr lang="en-US" smtClean="0"/>
              <a:t>6</a:t>
            </a:fld>
            <a:endParaRPr lang="en-US"/>
          </a:p>
        </p:txBody>
      </p:sp>
    </p:spTree>
    <p:extLst>
      <p:ext uri="{BB962C8B-B14F-4D97-AF65-F5344CB8AC3E}">
        <p14:creationId xmlns:p14="http://schemas.microsoft.com/office/powerpoint/2010/main" val="27675392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长方形 6"/>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dirty="0">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title"/>
          </p:nvPr>
        </p:nvSpPr>
        <p:spPr>
          <a:xfrm>
            <a:off x="604434" y="0"/>
            <a:ext cx="10749367" cy="1208868"/>
          </a:xfrm>
        </p:spPr>
        <p:txBody>
          <a:bodyPr rtlCol="0" anchor="b">
            <a:normAutofit/>
          </a:bodyPr>
          <a:lstStyle>
            <a:lvl1pPr>
              <a:defRPr sz="3600">
                <a:solidFill>
                  <a:schemeClr val="bg1"/>
                </a:solidFill>
                <a:latin typeface="Microsoft YaHei UI" panose="020B0503020204020204" pitchFamily="34" charset="-122"/>
                <a:ea typeface="Microsoft YaHei UI" panose="020B0503020204020204" pitchFamily="34" charset="-122"/>
              </a:defRPr>
            </a:lvl1pPr>
          </a:lstStyle>
          <a:p>
            <a:pPr rtl="0"/>
            <a:r>
              <a:rPr lang="zh-CN" altLang="en-US"/>
              <a:t>单击此处编辑母版标题样式</a:t>
            </a:r>
            <a:endParaRPr lang="en-US" dirty="0"/>
          </a:p>
        </p:txBody>
      </p:sp>
      <p:sp>
        <p:nvSpPr>
          <p:cNvPr id="3" name="内容占位符 2"/>
          <p:cNvSpPr>
            <a:spLocks noGrp="1"/>
          </p:cNvSpPr>
          <p:nvPr>
            <p:ph idx="1"/>
          </p:nvPr>
        </p:nvSpPr>
        <p:spPr>
          <a:xfrm>
            <a:off x="838201" y="1825625"/>
            <a:ext cx="4167753" cy="4351338"/>
          </a:xfrm>
        </p:spPr>
        <p:txBody>
          <a:bodyPr lIns="0" tIns="0" rIns="0" bIns="0" rtlCol="0">
            <a:normAutofit/>
          </a:bodyPr>
          <a:lstStyle>
            <a:lvl1pPr marL="0" indent="0">
              <a:lnSpc>
                <a:spcPct val="130000"/>
              </a:lnSpc>
              <a:spcBef>
                <a:spcPts val="500"/>
              </a:spcBef>
              <a:spcAft>
                <a:spcPts val="1000"/>
              </a:spcAft>
              <a:buNone/>
              <a:defRPr sz="16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vl2pPr>
              <a:lnSpc>
                <a:spcPct val="130000"/>
              </a:lnSpc>
              <a:spcBef>
                <a:spcPts val="500"/>
              </a:spcBef>
              <a:spcAft>
                <a:spcPts val="1000"/>
              </a:spcAft>
              <a:defRPr sz="1400" baseline="0">
                <a:solidFill>
                  <a:schemeClr val="tx1">
                    <a:lumMod val="65000"/>
                    <a:lumOff val="35000"/>
                  </a:schemeClr>
                </a:solidFill>
                <a:latin typeface="Microsoft YaHei UI" panose="020B0503020204020204" pitchFamily="34" charset="-122"/>
                <a:ea typeface="Microsoft YaHei UI" panose="020B0503020204020204" pitchFamily="34" charset="-122"/>
              </a:defRPr>
            </a:lvl2pPr>
            <a:lvl3pPr>
              <a:lnSpc>
                <a:spcPct val="130000"/>
              </a:lnSpc>
              <a:spcAft>
                <a:spcPts val="1000"/>
              </a:spcAft>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3pPr>
            <a:lvl4pPr>
              <a:lnSpc>
                <a:spcPct val="130000"/>
              </a:lnSpc>
              <a:spcAft>
                <a:spcPts val="1000"/>
              </a:spcAft>
              <a:defRPr sz="1100" baseline="0">
                <a:solidFill>
                  <a:schemeClr val="tx1">
                    <a:lumMod val="65000"/>
                    <a:lumOff val="35000"/>
                  </a:schemeClr>
                </a:solidFill>
                <a:latin typeface="Microsoft YaHei UI" panose="020B0503020204020204" pitchFamily="34" charset="-122"/>
                <a:ea typeface="Microsoft YaHei UI" panose="020B0503020204020204" pitchFamily="34" charset="-122"/>
              </a:defRPr>
            </a:lvl4pPr>
            <a:lvl5pPr>
              <a:lnSpc>
                <a:spcPct val="130000"/>
              </a:lnSpc>
              <a:spcAft>
                <a:spcPts val="1000"/>
              </a:spcAft>
              <a:defRPr sz="1100" baseline="0">
                <a:solidFill>
                  <a:schemeClr val="tx1">
                    <a:lumMod val="65000"/>
                    <a:lumOff val="35000"/>
                  </a:schemeClr>
                </a:solidFill>
                <a:latin typeface="Microsoft YaHei UI" panose="020B0503020204020204" pitchFamily="34" charset="-122"/>
                <a:ea typeface="Microsoft YaHei UI" panose="020B0503020204020204" pitchFamily="34" charset="-122"/>
              </a:defRPr>
            </a:lvl5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日期占位符 3"/>
          <p:cNvSpPr>
            <a:spLocks noGrp="1"/>
          </p:cNvSpPr>
          <p:nvPr>
            <p:ph type="dt" sz="half" idx="10"/>
          </p:nvPr>
        </p:nvSpPr>
        <p:spPr/>
        <p:txBody>
          <a:bodyPr rtlCol="0"/>
          <a:lstStyle>
            <a:lvl1pPr>
              <a:defRPr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94B3CDE5-BC73-4849-8D92-CB00948283D7}" type="datetime2">
              <a:rPr lang="zh-CN" altLang="en-US" smtClean="0"/>
              <a:t>2023年7月13日 Thursday</a:t>
            </a:fld>
            <a:endParaRPr lang="en-US"/>
          </a:p>
        </p:txBody>
      </p:sp>
      <p:sp>
        <p:nvSpPr>
          <p:cNvPr id="5" name="页脚占位符 4"/>
          <p:cNvSpPr>
            <a:spLocks noGrp="1"/>
          </p:cNvSpPr>
          <p:nvPr>
            <p:ph type="ftr" sz="quarter" idx="11"/>
          </p:nvPr>
        </p:nvSpPr>
        <p:spPr/>
        <p:txBody>
          <a:bodyPr rtlCol="0"/>
          <a:lstStyle>
            <a:lvl1pPr>
              <a:defRPr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endParaRPr lang="en-US"/>
          </a:p>
        </p:txBody>
      </p:sp>
      <p:sp>
        <p:nvSpPr>
          <p:cNvPr id="6" name="灯片编号占位符 5"/>
          <p:cNvSpPr>
            <a:spLocks noGrp="1"/>
          </p:cNvSpPr>
          <p:nvPr>
            <p:ph type="sldNum" sz="quarter" idx="12"/>
          </p:nvPr>
        </p:nvSpPr>
        <p:spPr/>
        <p:txBody>
          <a:bodyPr rtlCol="0"/>
          <a:lstStyle>
            <a:lvl1pPr>
              <a:defRPr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9860EDB8-5305-433F-BE41-D7A86D811DB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zh-CN" altLang="en-US" noProof="0" dirty="0"/>
              <a:t>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838200" y="63563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131E3292-D461-4042-A5EB-629C7A8279A7}" type="datetime2">
              <a:rPr lang="zh-CN" altLang="en-US" smtClean="0"/>
              <a:t>2023年7月13日 Thursday</a:t>
            </a:fld>
            <a:endParaRPr lang="zh-CN" altLang="en-US" dirty="0"/>
          </a:p>
        </p:txBody>
      </p:sp>
      <p:sp>
        <p:nvSpPr>
          <p:cNvPr id="5" name="页脚占位符 4"/>
          <p:cNvSpPr>
            <a:spLocks noGrp="1"/>
          </p:cNvSpPr>
          <p:nvPr>
            <p:ph type="ftr" sz="quarter" idx="3"/>
          </p:nvPr>
        </p:nvSpPr>
        <p:spPr>
          <a:xfrm>
            <a:off x="4648200" y="63563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077200" y="63563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9860EDB8-5305-433F-BE41-D7A86D811DB3}" type="slidenum">
              <a:rPr lang="en-US" altLang="zh-CN"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l" defTabSz="914400" rtl="0" eaLnBrk="1" latinLnBrk="0" hangingPunct="1">
        <a:spcBef>
          <a:spcPct val="0"/>
        </a:spcBef>
        <a:buNone/>
        <a:defRPr sz="4400" kern="1200">
          <a:solidFill>
            <a:schemeClr val="tx1"/>
          </a:solidFill>
          <a:latin typeface="Microsoft YaHei UI" panose="020B0503020204020204" pitchFamily="34" charset="-122"/>
          <a:ea typeface="Microsoft YaHei UI" panose="020B0503020204020204" pitchFamily="34" charset="-122"/>
          <a:cs typeface="+mj-cs"/>
        </a:defRPr>
      </a:lvl1pPr>
    </p:titleStyle>
    <p:bodyStyle>
      <a:lvl1pPr marL="228600" indent="-228600" algn="l" defTabSz="914400" rtl="0" eaLnBrk="1" latinLnBrk="0" hangingPunct="1">
        <a:lnSpc>
          <a:spcPct val="90000"/>
        </a:lnSpc>
        <a:spcBef>
          <a:spcPct val="30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90000"/>
        </a:lnSpc>
        <a:spcBef>
          <a:spcPct val="300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90000"/>
        </a:lnSpc>
        <a:spcBef>
          <a:spcPct val="300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a:bodyPr>
          <a:lstStyle/>
          <a:p>
            <a:pPr rtl="0"/>
            <a:r>
              <a:rPr lang="en-US" altLang="zh-CN" sz="3400" dirty="0">
                <a:cs typeface="Arial" panose="020B0604020202020204" pitchFamily="34" charset="0"/>
              </a:rPr>
              <a:t>1-5</a:t>
            </a:r>
            <a:r>
              <a:rPr lang="zh-CN" altLang="en-US" sz="3400" dirty="0">
                <a:cs typeface="Arial" panose="020B0604020202020204" pitchFamily="34" charset="0"/>
              </a:rPr>
              <a:t> </a:t>
            </a:r>
            <a:r>
              <a:rPr lang="en-US" altLang="zh-CN" sz="3400" dirty="0">
                <a:cs typeface="Arial" panose="020B0604020202020204" pitchFamily="34" charset="0"/>
              </a:rPr>
              <a:t>Embedding</a:t>
            </a:r>
            <a:r>
              <a:rPr lang="zh-CN" altLang="en-US" sz="3400" dirty="0">
                <a:cs typeface="Arial" panose="020B0604020202020204" pitchFamily="34" charset="0"/>
              </a:rPr>
              <a:t>（词向量嵌入） 与</a:t>
            </a:r>
            <a:r>
              <a:rPr lang="en-US" altLang="zh-CN" sz="3400" dirty="0">
                <a:cs typeface="Arial" panose="020B0604020202020204" pitchFamily="34" charset="0"/>
              </a:rPr>
              <a:t>LLM</a:t>
            </a:r>
            <a:r>
              <a:rPr lang="zh-CN" altLang="en-US" sz="3400" dirty="0">
                <a:cs typeface="Arial" panose="020B0604020202020204" pitchFamily="34" charset="0"/>
              </a:rPr>
              <a:t>（大语言模型）</a:t>
            </a:r>
          </a:p>
        </p:txBody>
      </p:sp>
      <p:sp>
        <p:nvSpPr>
          <p:cNvPr id="3" name="内容占位符 2"/>
          <p:cNvSpPr>
            <a:spLocks noGrp="1"/>
          </p:cNvSpPr>
          <p:nvPr>
            <p:ph idx="1"/>
          </p:nvPr>
        </p:nvSpPr>
        <p:spPr>
          <a:xfrm>
            <a:off x="906702" y="1817590"/>
            <a:ext cx="6898692" cy="4366394"/>
          </a:xfrm>
        </p:spPr>
        <p:txBody>
          <a:bodyPr vert="horz" lIns="91440" tIns="45720" rIns="91440" bIns="45720" rtlCol="0">
            <a:noAutofit/>
          </a:bodyPr>
          <a:lstStyle/>
          <a:p>
            <a:pPr marL="285750" indent="-285750" rtl="0">
              <a:lnSpc>
                <a:spcPct val="150000"/>
              </a:lnSpc>
              <a:spcAft>
                <a:spcPts val="1200"/>
              </a:spcAft>
              <a:buFont typeface="Arial" panose="020B0604020202020204" pitchFamily="34" charset="0"/>
              <a:buChar char="•"/>
            </a:pPr>
            <a:r>
              <a:rPr lang="zh-CN" altLang="en-US" sz="2400" dirty="0">
                <a:cs typeface="Arial" panose="020B0604020202020204" pitchFamily="34" charset="0"/>
              </a:rPr>
              <a:t>什么是</a:t>
            </a:r>
            <a:r>
              <a:rPr lang="en-US" altLang="zh-CN" sz="2400" dirty="0">
                <a:cs typeface="Arial" panose="020B0604020202020204" pitchFamily="34" charset="0"/>
              </a:rPr>
              <a:t>Embedding</a:t>
            </a:r>
            <a:r>
              <a:rPr lang="zh-CN" altLang="en-US" sz="2400" dirty="0">
                <a:cs typeface="Arial" panose="020B0604020202020204" pitchFamily="34" charset="0"/>
              </a:rPr>
              <a:t> （词向量嵌入）</a:t>
            </a:r>
            <a:endParaRPr lang="en-US" altLang="zh-CN" sz="2400" dirty="0">
              <a:cs typeface="Arial" panose="020B0604020202020204" pitchFamily="34" charset="0"/>
            </a:endParaRPr>
          </a:p>
          <a:p>
            <a:pPr marL="285750" indent="-285750" rtl="0">
              <a:lnSpc>
                <a:spcPct val="150000"/>
              </a:lnSpc>
              <a:spcAft>
                <a:spcPts val="1200"/>
              </a:spcAft>
              <a:buFont typeface="Arial" panose="020B0604020202020204" pitchFamily="34" charset="0"/>
              <a:buChar char="•"/>
            </a:pPr>
            <a:r>
              <a:rPr lang="en-US" altLang="zh-CN" sz="2400" dirty="0">
                <a:cs typeface="Arial" panose="020B0604020202020204" pitchFamily="34" charset="0"/>
              </a:rPr>
              <a:t>Embedding</a:t>
            </a:r>
            <a:r>
              <a:rPr lang="zh-CN" altLang="en-US" sz="2400" dirty="0">
                <a:cs typeface="Arial" panose="020B0604020202020204" pitchFamily="34" charset="0"/>
              </a:rPr>
              <a:t> 的过程</a:t>
            </a:r>
          </a:p>
          <a:p>
            <a:pPr marL="285750" indent="-285750" rtl="0">
              <a:lnSpc>
                <a:spcPct val="150000"/>
              </a:lnSpc>
              <a:spcAft>
                <a:spcPts val="1200"/>
              </a:spcAft>
              <a:buFont typeface="Arial" panose="020B0604020202020204" pitchFamily="34" charset="0"/>
              <a:buChar char="•"/>
            </a:pPr>
            <a:r>
              <a:rPr lang="en-US" altLang="zh-CN" sz="2400" dirty="0">
                <a:cs typeface="Arial" panose="020B0604020202020204" pitchFamily="34" charset="0"/>
              </a:rPr>
              <a:t>Embedding</a:t>
            </a:r>
            <a:r>
              <a:rPr lang="zh-CN" altLang="en-US" sz="2400" dirty="0">
                <a:cs typeface="Arial" panose="020B0604020202020204" pitchFamily="34" charset="0"/>
              </a:rPr>
              <a:t>可以用来干什么？</a:t>
            </a:r>
            <a:endParaRPr lang="en-US" altLang="zh-CN" sz="2400" dirty="0">
              <a:cs typeface="Arial" panose="020B0604020202020204" pitchFamily="34" charset="0"/>
            </a:endParaRPr>
          </a:p>
          <a:p>
            <a:pPr marL="285750" indent="-285750" rtl="0">
              <a:lnSpc>
                <a:spcPct val="150000"/>
              </a:lnSpc>
              <a:spcAft>
                <a:spcPts val="1200"/>
              </a:spcAft>
              <a:buFont typeface="Arial" panose="020B0604020202020204" pitchFamily="34" charset="0"/>
              <a:buChar char="•"/>
            </a:pPr>
            <a:r>
              <a:rPr lang="en-US" altLang="zh-CN" sz="2400" dirty="0">
                <a:cs typeface="Arial" panose="020B0604020202020204" pitchFamily="34" charset="0"/>
              </a:rPr>
              <a:t>Embedding</a:t>
            </a:r>
            <a:r>
              <a:rPr lang="zh-CN" altLang="en-US" sz="2400" dirty="0">
                <a:cs typeface="Arial" panose="020B0604020202020204" pitchFamily="34" charset="0"/>
              </a:rPr>
              <a:t> 数据库</a:t>
            </a:r>
            <a:endParaRPr lang="en-US" altLang="zh-CN" sz="2400" dirty="0">
              <a:cs typeface="Arial" panose="020B0604020202020204" pitchFamily="34" charset="0"/>
            </a:endParaRPr>
          </a:p>
          <a:p>
            <a:pPr marL="285750" indent="-285750" rtl="0">
              <a:lnSpc>
                <a:spcPct val="150000"/>
              </a:lnSpc>
              <a:spcAft>
                <a:spcPts val="1200"/>
              </a:spcAft>
              <a:buFont typeface="Arial" panose="020B0604020202020204" pitchFamily="34" charset="0"/>
              <a:buChar char="•"/>
            </a:pPr>
            <a:r>
              <a:rPr lang="en-US" altLang="zh-CN" sz="2400" dirty="0">
                <a:cs typeface="Arial" panose="020B0604020202020204" pitchFamily="34" charset="0"/>
              </a:rPr>
              <a:t>Embedding</a:t>
            </a:r>
            <a:r>
              <a:rPr lang="zh-CN" altLang="en-US" sz="2400" dirty="0">
                <a:cs typeface="Arial" panose="020B0604020202020204" pitchFamily="34" charset="0"/>
              </a:rPr>
              <a:t>数据库与</a:t>
            </a:r>
            <a:r>
              <a:rPr lang="en-US" altLang="zh-CN" sz="2400" dirty="0">
                <a:cs typeface="Arial" panose="020B0604020202020204" pitchFamily="34" charset="0"/>
              </a:rPr>
              <a:t>LLM</a:t>
            </a:r>
            <a:r>
              <a:rPr lang="zh-CN" altLang="en-US" sz="2400" dirty="0">
                <a:cs typeface="Arial" panose="020B0604020202020204" pitchFamily="34" charset="0"/>
              </a:rPr>
              <a:t>（大语言模型）</a:t>
            </a: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2058" y="2553584"/>
            <a:ext cx="4594802" cy="287383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a:bodyPr>
          <a:lstStyle/>
          <a:p>
            <a:r>
              <a:rPr lang="zh-CN" altLang="en-US" sz="3600" dirty="0">
                <a:cs typeface="Arial" panose="020B0604020202020204" pitchFamily="34" charset="0"/>
              </a:rPr>
              <a:t>什么是</a:t>
            </a:r>
            <a:r>
              <a:rPr lang="en-US" altLang="zh-CN" sz="3600" dirty="0">
                <a:cs typeface="Arial" panose="020B0604020202020204" pitchFamily="34" charset="0"/>
              </a:rPr>
              <a:t>Embedding</a:t>
            </a:r>
            <a:r>
              <a:rPr lang="zh-CN" altLang="en-US" sz="3600" dirty="0">
                <a:cs typeface="Arial" panose="020B0604020202020204" pitchFamily="34" charset="0"/>
              </a:rPr>
              <a:t> （词向量嵌入）</a:t>
            </a:r>
            <a:endParaRPr lang="zh-CN" altLang="en-US" sz="3400" dirty="0">
              <a:cs typeface="Arial" panose="020B0604020202020204" pitchFamily="34" charset="0"/>
            </a:endParaRPr>
          </a:p>
        </p:txBody>
      </p:sp>
      <p:pic>
        <p:nvPicPr>
          <p:cNvPr id="6" name="图片 5">
            <a:extLst>
              <a:ext uri="{FF2B5EF4-FFF2-40B4-BE49-F238E27FC236}">
                <a16:creationId xmlns:a16="http://schemas.microsoft.com/office/drawing/2014/main" id="{CD54010E-E475-8667-2F9F-AF33E4F63613}"/>
              </a:ext>
            </a:extLst>
          </p:cNvPr>
          <p:cNvPicPr>
            <a:picLocks noChangeAspect="1"/>
          </p:cNvPicPr>
          <p:nvPr/>
        </p:nvPicPr>
        <p:blipFill>
          <a:blip r:embed="rId3"/>
          <a:stretch>
            <a:fillRect/>
          </a:stretch>
        </p:blipFill>
        <p:spPr>
          <a:xfrm>
            <a:off x="1329346" y="1513155"/>
            <a:ext cx="4003083" cy="3119285"/>
          </a:xfrm>
          <a:prstGeom prst="rect">
            <a:avLst/>
          </a:prstGeom>
        </p:spPr>
      </p:pic>
      <p:pic>
        <p:nvPicPr>
          <p:cNvPr id="11" name="图片 10">
            <a:extLst>
              <a:ext uri="{FF2B5EF4-FFF2-40B4-BE49-F238E27FC236}">
                <a16:creationId xmlns:a16="http://schemas.microsoft.com/office/drawing/2014/main" id="{368A87AF-BF68-142A-92D2-3D487ABD711B}"/>
              </a:ext>
            </a:extLst>
          </p:cNvPr>
          <p:cNvPicPr>
            <a:picLocks noChangeAspect="1"/>
          </p:cNvPicPr>
          <p:nvPr/>
        </p:nvPicPr>
        <p:blipFill>
          <a:blip r:embed="rId4"/>
          <a:stretch>
            <a:fillRect/>
          </a:stretch>
        </p:blipFill>
        <p:spPr>
          <a:xfrm>
            <a:off x="6689318" y="1426151"/>
            <a:ext cx="4173336" cy="3291130"/>
          </a:xfrm>
          <a:prstGeom prst="rect">
            <a:avLst/>
          </a:prstGeom>
        </p:spPr>
      </p:pic>
      <p:sp>
        <p:nvSpPr>
          <p:cNvPr id="13" name="文本框 12">
            <a:extLst>
              <a:ext uri="{FF2B5EF4-FFF2-40B4-BE49-F238E27FC236}">
                <a16:creationId xmlns:a16="http://schemas.microsoft.com/office/drawing/2014/main" id="{7D268838-2530-2C28-D336-7BE1A5722315}"/>
              </a:ext>
            </a:extLst>
          </p:cNvPr>
          <p:cNvSpPr txBox="1"/>
          <p:nvPr/>
        </p:nvSpPr>
        <p:spPr>
          <a:xfrm>
            <a:off x="884190" y="4893039"/>
            <a:ext cx="10749367" cy="1964961"/>
          </a:xfrm>
          <a:prstGeom prst="rect">
            <a:avLst/>
          </a:prstGeom>
          <a:noFill/>
        </p:spPr>
        <p:txBody>
          <a:bodyPr wrap="square">
            <a:spAutoFit/>
          </a:bodyPr>
          <a:lstStyle/>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Embedding</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：这是将词语、短语或者句子转换为数值向量的过程。</a:t>
            </a:r>
            <a:endPar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lang="zh-CN" altLang="zh-CN" sz="1800" dirty="0">
                <a:effectLst/>
                <a:latin typeface="Arial" panose="020B0604020202020204" pitchFamily="34" charset="0"/>
                <a:ea typeface="微软雅黑" panose="020B0503020204020204" pitchFamily="34" charset="-122"/>
                <a:cs typeface="Arial" panose="020B0604020202020204" pitchFamily="34" charset="0"/>
              </a:rPr>
              <a:t>向量通常是通过深度学习模型（如</a:t>
            </a:r>
            <a:r>
              <a:rPr lang="en-US" altLang="zh-CN" sz="1800" dirty="0">
                <a:effectLst/>
                <a:latin typeface="Arial" panose="020B0604020202020204" pitchFamily="34" charset="0"/>
                <a:ea typeface="微软雅黑" panose="020B0503020204020204" pitchFamily="34" charset="-122"/>
              </a:rPr>
              <a:t>Word2Vec</a:t>
            </a:r>
            <a:r>
              <a:rPr lang="zh-CN" altLang="zh-CN" sz="1800" dirty="0">
                <a:effectLst/>
                <a:latin typeface="Arial" panose="020B0604020202020204" pitchFamily="34" charset="0"/>
                <a:ea typeface="微软雅黑" panose="020B0503020204020204" pitchFamily="34" charset="-122"/>
                <a:cs typeface="Arial" panose="020B0604020202020204" pitchFamily="34" charset="0"/>
              </a:rPr>
              <a:t>，</a:t>
            </a:r>
            <a:r>
              <a:rPr lang="en-US" altLang="zh-CN" sz="1800" dirty="0" err="1">
                <a:effectLst/>
                <a:latin typeface="Arial" panose="020B0604020202020204" pitchFamily="34" charset="0"/>
                <a:ea typeface="微软雅黑" panose="020B0503020204020204" pitchFamily="34" charset="-122"/>
              </a:rPr>
              <a:t>GloVe</a:t>
            </a:r>
            <a:r>
              <a:rPr lang="zh-CN" altLang="zh-CN" sz="1800" dirty="0">
                <a:effectLst/>
                <a:latin typeface="Arial" panose="020B0604020202020204" pitchFamily="34" charset="0"/>
                <a:ea typeface="微软雅黑" panose="020B0503020204020204" pitchFamily="34" charset="-122"/>
                <a:cs typeface="Arial" panose="020B0604020202020204" pitchFamily="34" charset="0"/>
              </a:rPr>
              <a:t>等）在大量文本数据上训练得到的</a:t>
            </a:r>
            <a:r>
              <a:rPr lang="zh-CN" altLang="zh-CN" dirty="0">
                <a:effectLst/>
              </a:rPr>
              <a:t> </a:t>
            </a:r>
            <a:endPar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表示词与词之间的关系（上下文）</a:t>
            </a:r>
            <a:endPar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在</a:t>
            </a: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Fine</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 </a:t>
            </a: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tuning</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 也需要</a:t>
            </a: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Embedding</a:t>
            </a:r>
          </a:p>
          <a:p>
            <a:pPr marL="457200" marR="457200">
              <a:lnSpc>
                <a:spcPct val="107000"/>
              </a:lnSpc>
              <a:spcAft>
                <a:spcPts val="800"/>
              </a:spcAft>
            </a:pPr>
            <a:r>
              <a:rPr lang="zh-CN" altLang="en-US" b="1" dirty="0">
                <a:solidFill>
                  <a:srgbClr val="FF0000"/>
                </a:solidFill>
                <a:latin typeface="Arial" panose="020B0604020202020204" pitchFamily="34" charset="0"/>
                <a:ea typeface="微软雅黑" panose="020B0503020204020204" pitchFamily="34" charset="-122"/>
                <a:cs typeface="Arial" panose="020B0604020202020204" pitchFamily="34" charset="0"/>
              </a:rPr>
              <a:t>让</a:t>
            </a:r>
            <a:r>
              <a:rPr lang="zh-CN" altLang="en-US" sz="1800" b="1" dirty="0">
                <a:solidFill>
                  <a:srgbClr val="FF0000"/>
                </a:solidFill>
                <a:effectLst/>
                <a:latin typeface="Arial" panose="020B0604020202020204" pitchFamily="34" charset="0"/>
                <a:ea typeface="微软雅黑" panose="020B0503020204020204" pitchFamily="34" charset="-122"/>
                <a:cs typeface="Arial" panose="020B0604020202020204" pitchFamily="34" charset="0"/>
              </a:rPr>
              <a:t>机器理解</a:t>
            </a:r>
            <a:r>
              <a:rPr lang="zh-CN" altLang="zh-CN" sz="1800" b="1" dirty="0">
                <a:solidFill>
                  <a:srgbClr val="FF0000"/>
                </a:solidFill>
                <a:effectLst/>
                <a:latin typeface="Arial" panose="020B0604020202020204" pitchFamily="34" charset="0"/>
                <a:ea typeface="微软雅黑" panose="020B0503020204020204" pitchFamily="34" charset="-122"/>
                <a:cs typeface="Arial" panose="020B0604020202020204" pitchFamily="34" charset="0"/>
              </a:rPr>
              <a:t>文本</a:t>
            </a:r>
            <a:endParaRPr lang="en-US" altLang="zh-CN" sz="1800" b="1" dirty="0">
              <a:solidFill>
                <a:srgbClr val="FF0000"/>
              </a:solidFill>
              <a:effectLst/>
              <a:latin typeface="Arial" panose="020B0604020202020204" pitchFamily="34" charset="0"/>
              <a:ea typeface="微软雅黑" panose="020B0503020204020204" pitchFamily="34" charset="-122"/>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a:bodyPr>
          <a:lstStyle/>
          <a:p>
            <a:r>
              <a:rPr lang="en-US" altLang="zh-CN" sz="3600" dirty="0">
                <a:cs typeface="Arial" panose="020B0604020202020204" pitchFamily="34" charset="0"/>
              </a:rPr>
              <a:t>Embedding</a:t>
            </a:r>
            <a:r>
              <a:rPr lang="zh-CN" altLang="en-US" sz="3600" dirty="0">
                <a:cs typeface="Arial" panose="020B0604020202020204" pitchFamily="34" charset="0"/>
              </a:rPr>
              <a:t>的过程</a:t>
            </a:r>
            <a:endParaRPr lang="zh-CN" altLang="en-US" sz="3400" dirty="0">
              <a:cs typeface="Arial" panose="020B0604020202020204" pitchFamily="34" charset="0"/>
            </a:endParaRPr>
          </a:p>
        </p:txBody>
      </p:sp>
      <p:sp>
        <p:nvSpPr>
          <p:cNvPr id="13" name="文本框 12">
            <a:extLst>
              <a:ext uri="{FF2B5EF4-FFF2-40B4-BE49-F238E27FC236}">
                <a16:creationId xmlns:a16="http://schemas.microsoft.com/office/drawing/2014/main" id="{7D268838-2530-2C28-D336-7BE1A5722315}"/>
              </a:ext>
            </a:extLst>
          </p:cNvPr>
          <p:cNvSpPr txBox="1"/>
          <p:nvPr/>
        </p:nvSpPr>
        <p:spPr>
          <a:xfrm>
            <a:off x="723162" y="5280168"/>
            <a:ext cx="5008132" cy="1192180"/>
          </a:xfrm>
          <a:prstGeom prst="rect">
            <a:avLst/>
          </a:prstGeom>
          <a:noFill/>
        </p:spPr>
        <p:txBody>
          <a:bodyPr wrap="square">
            <a:spAutoFit/>
          </a:bodyPr>
          <a:lstStyle/>
          <a:p>
            <a:pPr marL="457200" marR="457200">
              <a:lnSpc>
                <a:spcPct val="107000"/>
              </a:lnSpc>
              <a:spcAft>
                <a:spcPts val="800"/>
              </a:spcAft>
            </a:pPr>
            <a:r>
              <a:rPr lang="en-US" altLang="zh-CN" sz="1800" dirty="0">
                <a:effectLst/>
                <a:ea typeface="Arial" panose="020B0604020202020204" pitchFamily="34" charset="0"/>
              </a:rPr>
              <a:t>1</a:t>
            </a:r>
            <a:r>
              <a:rPr lang="zh-CN" altLang="en-US" sz="1800" dirty="0">
                <a:effectLst/>
                <a:ea typeface="Arial" panose="020B0604020202020204" pitchFamily="34" charset="0"/>
              </a:rPr>
              <a:t> </a:t>
            </a:r>
            <a:r>
              <a:rPr lang="zh-CN" altLang="zh-CN" sz="1800" dirty="0">
                <a:effectLst/>
                <a:latin typeface="Arial" panose="020B0604020202020204" pitchFamily="34" charset="0"/>
                <a:ea typeface="微软雅黑" panose="020B0503020204020204" pitchFamily="34" charset="-122"/>
                <a:cs typeface="Arial" panose="020B0604020202020204" pitchFamily="34" charset="0"/>
              </a:rPr>
              <a:t>初始化：每个词分配一个随机的向量。</a:t>
            </a:r>
            <a:r>
              <a:rPr lang="zh-CN" altLang="zh-CN" dirty="0">
                <a:effectLst/>
              </a:rPr>
              <a:t> </a:t>
            </a:r>
            <a:endParaRPr lang="en-US" altLang="zh-CN" dirty="0">
              <a:effectLst/>
            </a:endParaRPr>
          </a:p>
          <a:p>
            <a:pPr marL="457200" marR="457200">
              <a:lnSpc>
                <a:spcPct val="107000"/>
              </a:lnSpc>
              <a:spcAft>
                <a:spcPts val="800"/>
              </a:spcAft>
            </a:pPr>
            <a:r>
              <a:rPr lang="en-US" altLang="zh-CN" sz="1800" dirty="0">
                <a:effectLst/>
                <a:latin typeface="Arial" panose="020B0604020202020204" pitchFamily="34" charset="0"/>
                <a:ea typeface="微软雅黑" panose="020B0503020204020204" pitchFamily="34" charset="-122"/>
                <a:cs typeface="Arial" panose="020B0604020202020204" pitchFamily="34" charset="0"/>
              </a:rPr>
              <a:t>2</a:t>
            </a:r>
            <a:r>
              <a:rPr lang="zh-CN" altLang="en-US" sz="1800" dirty="0">
                <a:effectLst/>
                <a:latin typeface="Arial" panose="020B0604020202020204" pitchFamily="34" charset="0"/>
                <a:ea typeface="微软雅黑" panose="020B0503020204020204" pitchFamily="34" charset="-122"/>
                <a:cs typeface="Arial" panose="020B0604020202020204" pitchFamily="34" charset="0"/>
              </a:rPr>
              <a:t> </a:t>
            </a:r>
            <a:r>
              <a:rPr lang="zh-CN" altLang="zh-CN" sz="1800" dirty="0">
                <a:effectLst/>
                <a:latin typeface="Arial" panose="020B0604020202020204" pitchFamily="34" charset="0"/>
                <a:ea typeface="微软雅黑" panose="020B0503020204020204" pitchFamily="34" charset="-122"/>
                <a:cs typeface="Arial" panose="020B0604020202020204" pitchFamily="34" charset="0"/>
              </a:rPr>
              <a:t>上下文学习</a:t>
            </a:r>
            <a:r>
              <a:rPr lang="zh-CN" altLang="zh-CN" dirty="0">
                <a:effectLst/>
              </a:rPr>
              <a:t> </a:t>
            </a:r>
            <a:r>
              <a:rPr lang="zh-CN" altLang="en-US" dirty="0"/>
              <a:t>：相似的向量靠近</a:t>
            </a:r>
            <a:endParaRPr lang="en-US" altLang="zh-CN" dirty="0"/>
          </a:p>
          <a:p>
            <a:pPr marL="457200" marR="457200">
              <a:lnSpc>
                <a:spcPct val="107000"/>
              </a:lnSpc>
              <a:spcAft>
                <a:spcPts val="800"/>
              </a:spcAft>
            </a:pPr>
            <a:r>
              <a:rPr lang="en-US" altLang="zh-CN" dirty="0">
                <a:latin typeface="Arial" panose="020B0604020202020204" pitchFamily="34" charset="0"/>
                <a:ea typeface="微软雅黑" panose="020B0503020204020204" pitchFamily="34" charset="-122"/>
                <a:cs typeface="Arial" panose="020B0604020202020204" pitchFamily="34" charset="0"/>
              </a:rPr>
              <a:t>3</a:t>
            </a:r>
            <a:r>
              <a:rPr lang="zh-CN" altLang="en-US" dirty="0">
                <a:latin typeface="Arial" panose="020B0604020202020204" pitchFamily="34" charset="0"/>
                <a:ea typeface="微软雅黑" panose="020B0503020204020204" pitchFamily="34" charset="-122"/>
                <a:cs typeface="Arial" panose="020B0604020202020204" pitchFamily="34" charset="0"/>
              </a:rPr>
              <a:t> 优化：梯度下降的方式调整向量</a:t>
            </a:r>
            <a:endParaRPr lang="en-US" altLang="zh-CN" dirty="0">
              <a:latin typeface="Arial" panose="020B0604020202020204" pitchFamily="34" charset="0"/>
              <a:ea typeface="微软雅黑" panose="020B0503020204020204" pitchFamily="34" charset="-122"/>
              <a:cs typeface="Arial" panose="020B0604020202020204" pitchFamily="34" charset="0"/>
            </a:endParaRPr>
          </a:p>
        </p:txBody>
      </p:sp>
      <p:cxnSp>
        <p:nvCxnSpPr>
          <p:cNvPr id="4" name="直线箭头连接符 3">
            <a:extLst>
              <a:ext uri="{FF2B5EF4-FFF2-40B4-BE49-F238E27FC236}">
                <a16:creationId xmlns:a16="http://schemas.microsoft.com/office/drawing/2014/main" id="{C9AFA82B-9CFE-D3B4-73C1-BA334063D87E}"/>
              </a:ext>
            </a:extLst>
          </p:cNvPr>
          <p:cNvCxnSpPr/>
          <p:nvPr/>
        </p:nvCxnSpPr>
        <p:spPr>
          <a:xfrm>
            <a:off x="1404594" y="4595187"/>
            <a:ext cx="376129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 name="直线箭头连接符 4">
            <a:extLst>
              <a:ext uri="{FF2B5EF4-FFF2-40B4-BE49-F238E27FC236}">
                <a16:creationId xmlns:a16="http://schemas.microsoft.com/office/drawing/2014/main" id="{15DDB43D-78FE-E9B6-09AA-7845F8299FCB}"/>
              </a:ext>
            </a:extLst>
          </p:cNvPr>
          <p:cNvCxnSpPr>
            <a:cxnSpLocks/>
          </p:cNvCxnSpPr>
          <p:nvPr/>
        </p:nvCxnSpPr>
        <p:spPr>
          <a:xfrm flipV="1">
            <a:off x="1404594" y="1762899"/>
            <a:ext cx="0" cy="28322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连接器 7">
            <a:extLst>
              <a:ext uri="{FF2B5EF4-FFF2-40B4-BE49-F238E27FC236}">
                <a16:creationId xmlns:a16="http://schemas.microsoft.com/office/drawing/2014/main" id="{548E7452-ADF7-9F2F-B5EA-3BADB1CF0981}"/>
              </a:ext>
            </a:extLst>
          </p:cNvPr>
          <p:cNvSpPr/>
          <p:nvPr/>
        </p:nvSpPr>
        <p:spPr>
          <a:xfrm>
            <a:off x="2369622" y="2819043"/>
            <a:ext cx="360000" cy="360000"/>
          </a:xfrm>
          <a:prstGeom prst="flowChartConnector">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9" name="连接器 8">
            <a:extLst>
              <a:ext uri="{FF2B5EF4-FFF2-40B4-BE49-F238E27FC236}">
                <a16:creationId xmlns:a16="http://schemas.microsoft.com/office/drawing/2014/main" id="{AF1D615F-F541-B9A2-1463-F124C500203A}"/>
              </a:ext>
            </a:extLst>
          </p:cNvPr>
          <p:cNvSpPr/>
          <p:nvPr/>
        </p:nvSpPr>
        <p:spPr>
          <a:xfrm>
            <a:off x="1906027" y="3136896"/>
            <a:ext cx="360000" cy="360000"/>
          </a:xfrm>
          <a:prstGeom prst="flowChartConnector">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0" name="连接器 9">
            <a:extLst>
              <a:ext uri="{FF2B5EF4-FFF2-40B4-BE49-F238E27FC236}">
                <a16:creationId xmlns:a16="http://schemas.microsoft.com/office/drawing/2014/main" id="{75068675-1BEC-7BD7-764C-80E981972310}"/>
              </a:ext>
            </a:extLst>
          </p:cNvPr>
          <p:cNvSpPr/>
          <p:nvPr/>
        </p:nvSpPr>
        <p:spPr>
          <a:xfrm>
            <a:off x="3018270" y="3351681"/>
            <a:ext cx="360000" cy="360000"/>
          </a:xfrm>
          <a:prstGeom prst="flowChartConnector">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2" name="连接器 11">
            <a:extLst>
              <a:ext uri="{FF2B5EF4-FFF2-40B4-BE49-F238E27FC236}">
                <a16:creationId xmlns:a16="http://schemas.microsoft.com/office/drawing/2014/main" id="{6767FAA3-FE0C-229C-A469-4EF99272E881}"/>
              </a:ext>
            </a:extLst>
          </p:cNvPr>
          <p:cNvSpPr/>
          <p:nvPr/>
        </p:nvSpPr>
        <p:spPr>
          <a:xfrm>
            <a:off x="1726027" y="2445604"/>
            <a:ext cx="360000" cy="360000"/>
          </a:xfrm>
          <a:prstGeom prst="flowChartConnector">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4" name="连接器 13">
            <a:extLst>
              <a:ext uri="{FF2B5EF4-FFF2-40B4-BE49-F238E27FC236}">
                <a16:creationId xmlns:a16="http://schemas.microsoft.com/office/drawing/2014/main" id="{C3B1BB3B-238C-5695-6582-A1A712B6D625}"/>
              </a:ext>
            </a:extLst>
          </p:cNvPr>
          <p:cNvSpPr/>
          <p:nvPr/>
        </p:nvSpPr>
        <p:spPr>
          <a:xfrm>
            <a:off x="2458365" y="3606505"/>
            <a:ext cx="360000" cy="360000"/>
          </a:xfrm>
          <a:prstGeom prst="flowChartConnector">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5" name="连接器 14">
            <a:extLst>
              <a:ext uri="{FF2B5EF4-FFF2-40B4-BE49-F238E27FC236}">
                <a16:creationId xmlns:a16="http://schemas.microsoft.com/office/drawing/2014/main" id="{B5C18F72-5461-A9F7-2982-708E3CC876BA}"/>
              </a:ext>
            </a:extLst>
          </p:cNvPr>
          <p:cNvSpPr/>
          <p:nvPr/>
        </p:nvSpPr>
        <p:spPr>
          <a:xfrm>
            <a:off x="3411054" y="3007389"/>
            <a:ext cx="360000" cy="360000"/>
          </a:xfrm>
          <a:prstGeom prst="flowChartConnector">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6" name="连接器 15">
            <a:extLst>
              <a:ext uri="{FF2B5EF4-FFF2-40B4-BE49-F238E27FC236}">
                <a16:creationId xmlns:a16="http://schemas.microsoft.com/office/drawing/2014/main" id="{2DD470E2-A2D3-CD79-48F0-7E7E8CD2C8F8}"/>
              </a:ext>
            </a:extLst>
          </p:cNvPr>
          <p:cNvSpPr/>
          <p:nvPr/>
        </p:nvSpPr>
        <p:spPr>
          <a:xfrm>
            <a:off x="3524508" y="3738107"/>
            <a:ext cx="360000" cy="360000"/>
          </a:xfrm>
          <a:prstGeom prst="flowChartConnector">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7" name="连接器 16">
            <a:extLst>
              <a:ext uri="{FF2B5EF4-FFF2-40B4-BE49-F238E27FC236}">
                <a16:creationId xmlns:a16="http://schemas.microsoft.com/office/drawing/2014/main" id="{BA1B28F8-129D-A6FE-2A61-6E060E2A0F0C}"/>
              </a:ext>
            </a:extLst>
          </p:cNvPr>
          <p:cNvSpPr/>
          <p:nvPr/>
        </p:nvSpPr>
        <p:spPr>
          <a:xfrm>
            <a:off x="2838270" y="2124924"/>
            <a:ext cx="360000" cy="360000"/>
          </a:xfrm>
          <a:prstGeom prst="flowChartConnector">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8" name="连接器 17">
            <a:extLst>
              <a:ext uri="{FF2B5EF4-FFF2-40B4-BE49-F238E27FC236}">
                <a16:creationId xmlns:a16="http://schemas.microsoft.com/office/drawing/2014/main" id="{B45E3584-53CE-BF34-9958-0DE61E98D19A}"/>
              </a:ext>
            </a:extLst>
          </p:cNvPr>
          <p:cNvSpPr/>
          <p:nvPr/>
        </p:nvSpPr>
        <p:spPr>
          <a:xfrm>
            <a:off x="3018270" y="4006183"/>
            <a:ext cx="360000" cy="360000"/>
          </a:xfrm>
          <a:prstGeom prst="flowChartConnector">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cxnSp>
        <p:nvCxnSpPr>
          <p:cNvPr id="19" name="直线箭头连接符 18">
            <a:extLst>
              <a:ext uri="{FF2B5EF4-FFF2-40B4-BE49-F238E27FC236}">
                <a16:creationId xmlns:a16="http://schemas.microsoft.com/office/drawing/2014/main" id="{BF731942-7645-9D72-81F2-137BBD34F82A}"/>
              </a:ext>
            </a:extLst>
          </p:cNvPr>
          <p:cNvCxnSpPr>
            <a:cxnSpLocks/>
          </p:cNvCxnSpPr>
          <p:nvPr/>
        </p:nvCxnSpPr>
        <p:spPr>
          <a:xfrm>
            <a:off x="7512950" y="4608626"/>
            <a:ext cx="376129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 name="直线箭头连接符 19">
            <a:extLst>
              <a:ext uri="{FF2B5EF4-FFF2-40B4-BE49-F238E27FC236}">
                <a16:creationId xmlns:a16="http://schemas.microsoft.com/office/drawing/2014/main" id="{3260A9FE-1311-2DA6-B8B6-894A981A39C5}"/>
              </a:ext>
            </a:extLst>
          </p:cNvPr>
          <p:cNvCxnSpPr>
            <a:cxnSpLocks/>
          </p:cNvCxnSpPr>
          <p:nvPr/>
        </p:nvCxnSpPr>
        <p:spPr>
          <a:xfrm flipV="1">
            <a:off x="7512950" y="1776338"/>
            <a:ext cx="0" cy="28322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连接器 20">
            <a:extLst>
              <a:ext uri="{FF2B5EF4-FFF2-40B4-BE49-F238E27FC236}">
                <a16:creationId xmlns:a16="http://schemas.microsoft.com/office/drawing/2014/main" id="{DE69FA0D-C8A7-31F7-1ADD-9B48114AF8C6}"/>
              </a:ext>
            </a:extLst>
          </p:cNvPr>
          <p:cNvSpPr/>
          <p:nvPr/>
        </p:nvSpPr>
        <p:spPr>
          <a:xfrm>
            <a:off x="8664982" y="3400068"/>
            <a:ext cx="360000" cy="360000"/>
          </a:xfrm>
          <a:prstGeom prst="flowChartConnector">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2" name="连接器 21">
            <a:extLst>
              <a:ext uri="{FF2B5EF4-FFF2-40B4-BE49-F238E27FC236}">
                <a16:creationId xmlns:a16="http://schemas.microsoft.com/office/drawing/2014/main" id="{938CD24B-C832-0CDE-CCB7-D176E439883B}"/>
              </a:ext>
            </a:extLst>
          </p:cNvPr>
          <p:cNvSpPr/>
          <p:nvPr/>
        </p:nvSpPr>
        <p:spPr>
          <a:xfrm>
            <a:off x="9992863" y="3982654"/>
            <a:ext cx="360000" cy="360000"/>
          </a:xfrm>
          <a:prstGeom prst="flowChartConnector">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3" name="连接器 22">
            <a:extLst>
              <a:ext uri="{FF2B5EF4-FFF2-40B4-BE49-F238E27FC236}">
                <a16:creationId xmlns:a16="http://schemas.microsoft.com/office/drawing/2014/main" id="{7DAE8595-F9C8-22B4-3AE3-2E852F59C9BE}"/>
              </a:ext>
            </a:extLst>
          </p:cNvPr>
          <p:cNvSpPr/>
          <p:nvPr/>
        </p:nvSpPr>
        <p:spPr>
          <a:xfrm>
            <a:off x="8262255" y="2215807"/>
            <a:ext cx="360000" cy="360000"/>
          </a:xfrm>
          <a:prstGeom prst="flowChartConnector">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4" name="连接器 23">
            <a:extLst>
              <a:ext uri="{FF2B5EF4-FFF2-40B4-BE49-F238E27FC236}">
                <a16:creationId xmlns:a16="http://schemas.microsoft.com/office/drawing/2014/main" id="{FF92CF00-895A-E9A1-EF09-744273F15291}"/>
              </a:ext>
            </a:extLst>
          </p:cNvPr>
          <p:cNvSpPr/>
          <p:nvPr/>
        </p:nvSpPr>
        <p:spPr>
          <a:xfrm>
            <a:off x="7834383" y="2459043"/>
            <a:ext cx="360000" cy="360000"/>
          </a:xfrm>
          <a:prstGeom prst="flowChartConnector">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5" name="连接器 24">
            <a:extLst>
              <a:ext uri="{FF2B5EF4-FFF2-40B4-BE49-F238E27FC236}">
                <a16:creationId xmlns:a16="http://schemas.microsoft.com/office/drawing/2014/main" id="{262B83E7-E0ED-3B7C-868D-2003B2398CD0}"/>
              </a:ext>
            </a:extLst>
          </p:cNvPr>
          <p:cNvSpPr/>
          <p:nvPr/>
        </p:nvSpPr>
        <p:spPr>
          <a:xfrm>
            <a:off x="8573725" y="3782812"/>
            <a:ext cx="360000" cy="360000"/>
          </a:xfrm>
          <a:prstGeom prst="flowChartConnector">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6" name="连接器 25">
            <a:extLst>
              <a:ext uri="{FF2B5EF4-FFF2-40B4-BE49-F238E27FC236}">
                <a16:creationId xmlns:a16="http://schemas.microsoft.com/office/drawing/2014/main" id="{A23472CC-EADA-EAA9-CB1F-597D65EB22B6}"/>
              </a:ext>
            </a:extLst>
          </p:cNvPr>
          <p:cNvSpPr/>
          <p:nvPr/>
        </p:nvSpPr>
        <p:spPr>
          <a:xfrm>
            <a:off x="9604660" y="3451216"/>
            <a:ext cx="360000" cy="360000"/>
          </a:xfrm>
          <a:prstGeom prst="flowChartConnector">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7" name="连接器 26">
            <a:extLst>
              <a:ext uri="{FF2B5EF4-FFF2-40B4-BE49-F238E27FC236}">
                <a16:creationId xmlns:a16="http://schemas.microsoft.com/office/drawing/2014/main" id="{F34AE69E-3940-98DC-EEEF-216437F4809F}"/>
              </a:ext>
            </a:extLst>
          </p:cNvPr>
          <p:cNvSpPr/>
          <p:nvPr/>
        </p:nvSpPr>
        <p:spPr>
          <a:xfrm>
            <a:off x="9519410" y="4025237"/>
            <a:ext cx="360000" cy="360000"/>
          </a:xfrm>
          <a:prstGeom prst="flowChartConnector">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8" name="连接器 27">
            <a:extLst>
              <a:ext uri="{FF2B5EF4-FFF2-40B4-BE49-F238E27FC236}">
                <a16:creationId xmlns:a16="http://schemas.microsoft.com/office/drawing/2014/main" id="{F17E2801-D0B6-11FB-C8F8-32B51227D3B9}"/>
              </a:ext>
            </a:extLst>
          </p:cNvPr>
          <p:cNvSpPr/>
          <p:nvPr/>
        </p:nvSpPr>
        <p:spPr>
          <a:xfrm>
            <a:off x="10105973" y="3492294"/>
            <a:ext cx="360000" cy="360000"/>
          </a:xfrm>
          <a:prstGeom prst="flowChartConnector">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9" name="连接器 28">
            <a:extLst>
              <a:ext uri="{FF2B5EF4-FFF2-40B4-BE49-F238E27FC236}">
                <a16:creationId xmlns:a16="http://schemas.microsoft.com/office/drawing/2014/main" id="{DF18CA53-570E-2F1F-B9B1-C0F99458AE93}"/>
              </a:ext>
            </a:extLst>
          </p:cNvPr>
          <p:cNvSpPr/>
          <p:nvPr/>
        </p:nvSpPr>
        <p:spPr>
          <a:xfrm>
            <a:off x="8198970" y="2733230"/>
            <a:ext cx="360000" cy="360000"/>
          </a:xfrm>
          <a:prstGeom prst="flowChartConnector">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32" name="文本框 31">
            <a:extLst>
              <a:ext uri="{FF2B5EF4-FFF2-40B4-BE49-F238E27FC236}">
                <a16:creationId xmlns:a16="http://schemas.microsoft.com/office/drawing/2014/main" id="{52D50C94-30B7-2785-6DA1-A3C4923E12BF}"/>
              </a:ext>
            </a:extLst>
          </p:cNvPr>
          <p:cNvSpPr txBox="1"/>
          <p:nvPr/>
        </p:nvSpPr>
        <p:spPr>
          <a:xfrm>
            <a:off x="284580" y="3097269"/>
            <a:ext cx="877163" cy="369332"/>
          </a:xfrm>
          <a:prstGeom prst="rect">
            <a:avLst/>
          </a:prstGeom>
          <a:noFill/>
        </p:spPr>
        <p:txBody>
          <a:bodyPr wrap="none" rtlCol="0">
            <a:spAutoFit/>
          </a:bodyPr>
          <a:lstStyle/>
          <a:p>
            <a:r>
              <a:rPr kumimoji="1" lang="zh-CN" altLang="en-US" dirty="0"/>
              <a:t>初始化</a:t>
            </a:r>
          </a:p>
        </p:txBody>
      </p:sp>
      <p:sp>
        <p:nvSpPr>
          <p:cNvPr id="33" name="文本框 32">
            <a:extLst>
              <a:ext uri="{FF2B5EF4-FFF2-40B4-BE49-F238E27FC236}">
                <a16:creationId xmlns:a16="http://schemas.microsoft.com/office/drawing/2014/main" id="{3100017C-ECA8-8392-AA22-E5E90D0FE671}"/>
              </a:ext>
            </a:extLst>
          </p:cNvPr>
          <p:cNvSpPr txBox="1"/>
          <p:nvPr/>
        </p:nvSpPr>
        <p:spPr>
          <a:xfrm>
            <a:off x="5731293" y="2993730"/>
            <a:ext cx="1338828" cy="646331"/>
          </a:xfrm>
          <a:prstGeom prst="rect">
            <a:avLst/>
          </a:prstGeom>
          <a:noFill/>
        </p:spPr>
        <p:txBody>
          <a:bodyPr wrap="none" rtlCol="0">
            <a:spAutoFit/>
          </a:bodyPr>
          <a:lstStyle/>
          <a:p>
            <a:r>
              <a:rPr kumimoji="1" lang="zh-CN" altLang="en-US" dirty="0"/>
              <a:t>上线文学习</a:t>
            </a:r>
            <a:endParaRPr kumimoji="1" lang="en-US" altLang="zh-CN" dirty="0"/>
          </a:p>
          <a:p>
            <a:r>
              <a:rPr kumimoji="1" lang="zh-CN" altLang="en-US" dirty="0"/>
              <a:t>优化</a:t>
            </a:r>
          </a:p>
        </p:txBody>
      </p:sp>
      <p:sp>
        <p:nvSpPr>
          <p:cNvPr id="34" name="右箭头 33">
            <a:extLst>
              <a:ext uri="{FF2B5EF4-FFF2-40B4-BE49-F238E27FC236}">
                <a16:creationId xmlns:a16="http://schemas.microsoft.com/office/drawing/2014/main" id="{1991370F-7CCC-F8C8-6327-F030D63D344C}"/>
              </a:ext>
            </a:extLst>
          </p:cNvPr>
          <p:cNvSpPr/>
          <p:nvPr/>
        </p:nvSpPr>
        <p:spPr>
          <a:xfrm>
            <a:off x="5154345" y="3148390"/>
            <a:ext cx="373338" cy="26317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文本框 35">
            <a:extLst>
              <a:ext uri="{FF2B5EF4-FFF2-40B4-BE49-F238E27FC236}">
                <a16:creationId xmlns:a16="http://schemas.microsoft.com/office/drawing/2014/main" id="{77F70985-3C66-C08A-2A62-C32FA5DD1A56}"/>
              </a:ext>
            </a:extLst>
          </p:cNvPr>
          <p:cNvSpPr txBox="1"/>
          <p:nvPr/>
        </p:nvSpPr>
        <p:spPr>
          <a:xfrm>
            <a:off x="5975953" y="5261563"/>
            <a:ext cx="6098058" cy="1323439"/>
          </a:xfrm>
          <a:prstGeom prst="rect">
            <a:avLst/>
          </a:prstGeom>
          <a:noFill/>
        </p:spPr>
        <p:txBody>
          <a:bodyPr wrap="square">
            <a:spAutoFit/>
          </a:bodyPr>
          <a:lstStyle/>
          <a:p>
            <a:r>
              <a:rPr lang="zh-CN" altLang="en-US" sz="1600" dirty="0">
                <a:solidFill>
                  <a:schemeClr val="tx1">
                    <a:lumMod val="65000"/>
                    <a:lumOff val="35000"/>
                  </a:schemeClr>
                </a:solidFill>
                <a:effectLst/>
                <a:latin typeface="Arial" panose="020B0604020202020204" pitchFamily="34" charset="0"/>
                <a:ea typeface="微软雅黑" panose="020B0503020204020204" pitchFamily="34" charset="-122"/>
                <a:cs typeface="Arial" panose="020B0604020202020204" pitchFamily="34" charset="0"/>
              </a:rPr>
              <a:t>例子：</a:t>
            </a:r>
            <a:r>
              <a:rPr lang="zh-CN" altLang="zh-CN" sz="1600" dirty="0">
                <a:solidFill>
                  <a:schemeClr val="tx1">
                    <a:lumMod val="65000"/>
                    <a:lumOff val="35000"/>
                  </a:schemeClr>
                </a:solidFill>
                <a:effectLst/>
                <a:latin typeface="Arial" panose="020B0604020202020204" pitchFamily="34" charset="0"/>
                <a:ea typeface="微软雅黑" panose="020B0503020204020204" pitchFamily="34" charset="-122"/>
                <a:cs typeface="Arial" panose="020B0604020202020204" pitchFamily="34" charset="0"/>
              </a:rPr>
              <a:t>让同学们在操场上根据身高排队。最开始让大家随机站在操场上（给出随机的向量值），然后下达命令，让身高相近的人站一起（上下文学习）。这样高个子和矮个子，中间个子基本就分开了，然后在进行调整让矮个子往前站（优化，梯度下降），最终得到从低到高的队伍。</a:t>
            </a:r>
            <a:r>
              <a:rPr lang="zh-CN" altLang="zh-CN" sz="1600" dirty="0">
                <a:solidFill>
                  <a:schemeClr val="tx1">
                    <a:lumMod val="65000"/>
                    <a:lumOff val="35000"/>
                  </a:schemeClr>
                </a:solidFill>
                <a:effectLst/>
              </a:rPr>
              <a:t> </a:t>
            </a:r>
            <a:endParaRPr lang="zh-CN" altLang="en-US" sz="1600" dirty="0">
              <a:solidFill>
                <a:schemeClr val="tx1">
                  <a:lumMod val="65000"/>
                  <a:lumOff val="35000"/>
                </a:schemeClr>
              </a:solidFill>
            </a:endParaRPr>
          </a:p>
        </p:txBody>
      </p:sp>
    </p:spTree>
    <p:extLst>
      <p:ext uri="{BB962C8B-B14F-4D97-AF65-F5344CB8AC3E}">
        <p14:creationId xmlns:p14="http://schemas.microsoft.com/office/powerpoint/2010/main" val="2121915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a:bodyPr>
          <a:lstStyle/>
          <a:p>
            <a:r>
              <a:rPr lang="en-US" altLang="zh-CN" sz="3600" dirty="0">
                <a:cs typeface="Arial" panose="020B0604020202020204" pitchFamily="34" charset="0"/>
              </a:rPr>
              <a:t>Embedding</a:t>
            </a:r>
            <a:r>
              <a:rPr lang="zh-CN" altLang="en-US" sz="3600" dirty="0">
                <a:cs typeface="Arial" panose="020B0604020202020204" pitchFamily="34" charset="0"/>
              </a:rPr>
              <a:t>可以用来干什么？</a:t>
            </a:r>
            <a:endParaRPr lang="zh-CN" altLang="en-US" sz="3400" dirty="0">
              <a:cs typeface="Arial" panose="020B0604020202020204" pitchFamily="34" charset="0"/>
            </a:endParaRPr>
          </a:p>
        </p:txBody>
      </p:sp>
      <p:sp>
        <p:nvSpPr>
          <p:cNvPr id="13" name="文本框 12">
            <a:extLst>
              <a:ext uri="{FF2B5EF4-FFF2-40B4-BE49-F238E27FC236}">
                <a16:creationId xmlns:a16="http://schemas.microsoft.com/office/drawing/2014/main" id="{7D268838-2530-2C28-D336-7BE1A5722315}"/>
              </a:ext>
            </a:extLst>
          </p:cNvPr>
          <p:cNvSpPr txBox="1"/>
          <p:nvPr/>
        </p:nvSpPr>
        <p:spPr>
          <a:xfrm>
            <a:off x="176406" y="2178750"/>
            <a:ext cx="10523015" cy="4447884"/>
          </a:xfrm>
          <a:prstGeom prst="rect">
            <a:avLst/>
          </a:prstGeom>
          <a:noFill/>
        </p:spPr>
        <p:txBody>
          <a:bodyPr wrap="square">
            <a:spAutoFit/>
          </a:bodyPr>
          <a:lstStyle/>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1. </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文本分类：</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将一段文本的</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词向量相加或平均，</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从而判断文本的分类。例如：</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情感分析</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积极，消极</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a:t>
            </a: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 </a:t>
            </a:r>
            <a:endPar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2. </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文本相似度：两段文本的相似度。例如</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在问答系统中，找到与用户问题最相似的问题。</a:t>
            </a: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 </a:t>
            </a:r>
            <a:endPar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3. </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消除文本歧义</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：消歧</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歧义</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，即确定一个词在上下文中的含义。例如，</a:t>
            </a: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“apple”</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在描述水果的上下文中和在描述科技公司的上下文中应该有不同的词向量</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，从而有不同的含义</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a:t>
            </a: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 </a:t>
            </a:r>
            <a:endPar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4. </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机器翻译：源语言的词向量</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会和目标语言的词向量相似。</a:t>
            </a:r>
            <a:endPar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endParaRPr lang="en-US" altLang="zh-CN" dirty="0">
              <a:solidFill>
                <a:srgbClr val="404040"/>
              </a:solidFill>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lang="zh-CN" altLang="en-US" sz="1800" b="1" dirty="0">
                <a:solidFill>
                  <a:srgbClr val="C00000"/>
                </a:solidFill>
                <a:effectLst/>
                <a:latin typeface="Arial" panose="020B0604020202020204" pitchFamily="34" charset="0"/>
                <a:ea typeface="微软雅黑" panose="020B0503020204020204" pitchFamily="34" charset="-122"/>
                <a:cs typeface="Arial" panose="020B0604020202020204" pitchFamily="34" charset="0"/>
              </a:rPr>
              <a:t>把文字向量化以后就可以用数学的方法对其进行比较、运算，从而知道词与词，句子与句子之间的关系。</a:t>
            </a:r>
            <a:endParaRPr lang="zh-CN" altLang="zh-CN" sz="1800" b="1" dirty="0">
              <a:solidFill>
                <a:srgbClr val="C00000"/>
              </a:solidFill>
              <a:effectLst/>
              <a:latin typeface="Arial" panose="020B0604020202020204" pitchFamily="34" charset="0"/>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4476069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a:bodyPr>
          <a:lstStyle/>
          <a:p>
            <a:r>
              <a:rPr lang="zh-CN" altLang="en-US" sz="3600" dirty="0">
                <a:cs typeface="Arial" panose="020B0604020202020204" pitchFamily="34" charset="0"/>
              </a:rPr>
              <a:t>嵌入向量数据库</a:t>
            </a:r>
            <a:endParaRPr lang="zh-CN" altLang="en-US" sz="3400" dirty="0">
              <a:cs typeface="Arial" panose="020B0604020202020204" pitchFamily="34" charset="0"/>
            </a:endParaRPr>
          </a:p>
        </p:txBody>
      </p:sp>
      <p:sp>
        <p:nvSpPr>
          <p:cNvPr id="13" name="文本框 12">
            <a:extLst>
              <a:ext uri="{FF2B5EF4-FFF2-40B4-BE49-F238E27FC236}">
                <a16:creationId xmlns:a16="http://schemas.microsoft.com/office/drawing/2014/main" id="{7D268838-2530-2C28-D336-7BE1A5722315}"/>
              </a:ext>
            </a:extLst>
          </p:cNvPr>
          <p:cNvSpPr txBox="1"/>
          <p:nvPr/>
        </p:nvSpPr>
        <p:spPr>
          <a:xfrm>
            <a:off x="176406" y="2178750"/>
            <a:ext cx="10523015" cy="766107"/>
          </a:xfrm>
          <a:prstGeom prst="rect">
            <a:avLst/>
          </a:prstGeom>
          <a:noFill/>
        </p:spPr>
        <p:txBody>
          <a:bodyPr wrap="square">
            <a:spAutoFit/>
          </a:bodyPr>
          <a:lstStyle/>
          <a:p>
            <a:pPr marL="457200" marR="457200">
              <a:lnSpc>
                <a:spcPct val="107000"/>
              </a:lnSpc>
              <a:spcAft>
                <a:spcPts val="800"/>
              </a:spcAft>
            </a:pPr>
            <a:r>
              <a:rPr lang="zh-CN" altLang="en-US" dirty="0">
                <a:solidFill>
                  <a:srgbClr val="404040"/>
                </a:solidFill>
                <a:latin typeface="Arial" panose="020B0604020202020204" pitchFamily="34" charset="0"/>
                <a:ea typeface="微软雅黑" panose="020B0503020204020204" pitchFamily="34" charset="-122"/>
                <a:cs typeface="Arial" panose="020B0604020202020204" pitchFamily="34" charset="0"/>
              </a:rPr>
              <a:t>把词向量保存到一个库中，这个库就是</a:t>
            </a:r>
            <a:r>
              <a:rPr lang="zh-CN" altLang="zh-CN" sz="1800" b="1" dirty="0">
                <a:solidFill>
                  <a:srgbClr val="C00000"/>
                </a:solidFill>
                <a:effectLst/>
                <a:latin typeface="Arial" panose="020B0604020202020204" pitchFamily="34" charset="0"/>
                <a:ea typeface="微软雅黑" panose="020B0503020204020204" pitchFamily="34" charset="-122"/>
                <a:cs typeface="Arial" panose="020B0604020202020204" pitchFamily="34" charset="0"/>
              </a:rPr>
              <a:t>嵌入向量数据库</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，或者称为</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词嵌入数据库</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a:t>
            </a:r>
            <a:endPar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endPar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p:txBody>
      </p:sp>
      <p:sp>
        <p:nvSpPr>
          <p:cNvPr id="3" name="矩形 2">
            <a:extLst>
              <a:ext uri="{FF2B5EF4-FFF2-40B4-BE49-F238E27FC236}">
                <a16:creationId xmlns:a16="http://schemas.microsoft.com/office/drawing/2014/main" id="{7D1CEE92-4A6F-D489-596B-C698B4B36B6F}"/>
              </a:ext>
            </a:extLst>
          </p:cNvPr>
          <p:cNvSpPr/>
          <p:nvPr/>
        </p:nvSpPr>
        <p:spPr>
          <a:xfrm>
            <a:off x="9937892" y="3132055"/>
            <a:ext cx="1253765" cy="5938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词</a:t>
            </a:r>
          </a:p>
        </p:txBody>
      </p:sp>
      <p:sp>
        <p:nvSpPr>
          <p:cNvPr id="4" name="矩形 3">
            <a:extLst>
              <a:ext uri="{FF2B5EF4-FFF2-40B4-BE49-F238E27FC236}">
                <a16:creationId xmlns:a16="http://schemas.microsoft.com/office/drawing/2014/main" id="{11BD905C-045E-31E5-8618-024C98F3209B}"/>
              </a:ext>
            </a:extLst>
          </p:cNvPr>
          <p:cNvSpPr/>
          <p:nvPr/>
        </p:nvSpPr>
        <p:spPr>
          <a:xfrm>
            <a:off x="9937891" y="4270744"/>
            <a:ext cx="1253765" cy="593889"/>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向量</a:t>
            </a:r>
          </a:p>
        </p:txBody>
      </p:sp>
      <p:cxnSp>
        <p:nvCxnSpPr>
          <p:cNvPr id="6" name="直线箭头连接符 5">
            <a:extLst>
              <a:ext uri="{FF2B5EF4-FFF2-40B4-BE49-F238E27FC236}">
                <a16:creationId xmlns:a16="http://schemas.microsoft.com/office/drawing/2014/main" id="{AC26C36D-00BA-AB59-565F-DACB30AFDF64}"/>
              </a:ext>
            </a:extLst>
          </p:cNvPr>
          <p:cNvCxnSpPr>
            <a:cxnSpLocks/>
            <a:stCxn id="3" idx="2"/>
            <a:endCxn id="4" idx="0"/>
          </p:cNvCxnSpPr>
          <p:nvPr/>
        </p:nvCxnSpPr>
        <p:spPr>
          <a:xfrm flipH="1">
            <a:off x="10564774" y="3725944"/>
            <a:ext cx="1" cy="54480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9" name="磁盘 8">
            <a:extLst>
              <a:ext uri="{FF2B5EF4-FFF2-40B4-BE49-F238E27FC236}">
                <a16:creationId xmlns:a16="http://schemas.microsoft.com/office/drawing/2014/main" id="{5D564EF9-4999-B0FF-3FFA-B12459FD6AB5}"/>
              </a:ext>
            </a:extLst>
          </p:cNvPr>
          <p:cNvSpPr/>
          <p:nvPr/>
        </p:nvSpPr>
        <p:spPr>
          <a:xfrm>
            <a:off x="9980693" y="5398204"/>
            <a:ext cx="1173892" cy="838370"/>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数据库</a:t>
            </a:r>
          </a:p>
        </p:txBody>
      </p:sp>
      <p:cxnSp>
        <p:nvCxnSpPr>
          <p:cNvPr id="10" name="直线箭头连接符 9">
            <a:extLst>
              <a:ext uri="{FF2B5EF4-FFF2-40B4-BE49-F238E27FC236}">
                <a16:creationId xmlns:a16="http://schemas.microsoft.com/office/drawing/2014/main" id="{0B5A29D2-584A-9D29-355E-943052979425}"/>
              </a:ext>
            </a:extLst>
          </p:cNvPr>
          <p:cNvCxnSpPr>
            <a:cxnSpLocks/>
            <a:stCxn id="4" idx="2"/>
            <a:endCxn id="9" idx="1"/>
          </p:cNvCxnSpPr>
          <p:nvPr/>
        </p:nvCxnSpPr>
        <p:spPr>
          <a:xfrm>
            <a:off x="10564774" y="4864633"/>
            <a:ext cx="2865" cy="533571"/>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3AC86E16-0659-5307-83DA-CD46A09D3127}"/>
              </a:ext>
            </a:extLst>
          </p:cNvPr>
          <p:cNvSpPr txBox="1"/>
          <p:nvPr/>
        </p:nvSpPr>
        <p:spPr>
          <a:xfrm>
            <a:off x="176406" y="3017871"/>
            <a:ext cx="9128871" cy="3253198"/>
          </a:xfrm>
          <a:prstGeom prst="rect">
            <a:avLst/>
          </a:prstGeom>
          <a:noFill/>
        </p:spPr>
        <p:txBody>
          <a:bodyPr wrap="square" rtlCol="0">
            <a:spAutoFit/>
          </a:bodyPr>
          <a:lstStyle/>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1. </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高效检索：快速检索与给定词向量最相近的词向量。例如，在问答系统中找到与用户问题最相似的已知问题。</a:t>
            </a: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 </a:t>
            </a:r>
            <a:endPar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2. </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存储和共享：一旦训练了词向量，就可以将它们存储在数据库中，在多个项目或任务中重复使用，而无需每次都重新训练。</a:t>
            </a: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 </a:t>
            </a:r>
            <a:endPar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3. </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降低计算成本：预先存储词向量，可以在需要时快速获取它们，而无需每次都重新计算。降低计算成本。</a:t>
            </a:r>
          </a:p>
          <a:p>
            <a:endParaRPr kumimoji="1" lang="zh-CN" altLang="en-US" dirty="0"/>
          </a:p>
        </p:txBody>
      </p:sp>
    </p:spTree>
    <p:extLst>
      <p:ext uri="{BB962C8B-B14F-4D97-AF65-F5344CB8AC3E}">
        <p14:creationId xmlns:p14="http://schemas.microsoft.com/office/powerpoint/2010/main" val="1700799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a:bodyPr>
          <a:lstStyle/>
          <a:p>
            <a:r>
              <a:rPr lang="zh-CN" altLang="en-US" sz="3600" dirty="0">
                <a:cs typeface="Arial" panose="020B0604020202020204" pitchFamily="34" charset="0"/>
              </a:rPr>
              <a:t>嵌入向量数据库结合</a:t>
            </a:r>
            <a:r>
              <a:rPr lang="en-US" altLang="zh-CN" sz="3600" dirty="0">
                <a:cs typeface="Arial" panose="020B0604020202020204" pitchFamily="34" charset="0"/>
              </a:rPr>
              <a:t>LLM</a:t>
            </a:r>
            <a:endParaRPr lang="zh-CN" altLang="en-US" sz="3400" dirty="0">
              <a:cs typeface="Arial" panose="020B0604020202020204" pitchFamily="34" charset="0"/>
            </a:endParaRPr>
          </a:p>
        </p:txBody>
      </p:sp>
      <p:sp>
        <p:nvSpPr>
          <p:cNvPr id="13" name="文本框 12">
            <a:extLst>
              <a:ext uri="{FF2B5EF4-FFF2-40B4-BE49-F238E27FC236}">
                <a16:creationId xmlns:a16="http://schemas.microsoft.com/office/drawing/2014/main" id="{7D268838-2530-2C28-D336-7BE1A5722315}"/>
              </a:ext>
            </a:extLst>
          </p:cNvPr>
          <p:cNvSpPr txBox="1"/>
          <p:nvPr/>
        </p:nvSpPr>
        <p:spPr>
          <a:xfrm>
            <a:off x="176406" y="2178750"/>
            <a:ext cx="10523015" cy="766107"/>
          </a:xfrm>
          <a:prstGeom prst="rect">
            <a:avLst/>
          </a:prstGeom>
          <a:noFill/>
        </p:spPr>
        <p:txBody>
          <a:bodyPr wrap="square">
            <a:spAutoFit/>
          </a:bodyPr>
          <a:lstStyle/>
          <a:p>
            <a:pPr marL="457200" marR="457200">
              <a:lnSpc>
                <a:spcPct val="107000"/>
              </a:lnSpc>
              <a:spcAft>
                <a:spcPts val="800"/>
              </a:spcAft>
            </a:pPr>
            <a:r>
              <a:rPr lang="zh-CN" altLang="en-US" dirty="0">
                <a:solidFill>
                  <a:srgbClr val="404040"/>
                </a:solidFill>
                <a:latin typeface="Arial" panose="020B0604020202020204" pitchFamily="34" charset="0"/>
                <a:ea typeface="微软雅黑" panose="020B0503020204020204" pitchFamily="34" charset="-122"/>
                <a:cs typeface="Arial" panose="020B0604020202020204" pitchFamily="34" charset="0"/>
              </a:rPr>
              <a:t>把词向量保存到一个库中，这个库就是</a:t>
            </a:r>
            <a:r>
              <a:rPr lang="zh-CN" altLang="zh-CN" sz="1800" b="1" dirty="0">
                <a:solidFill>
                  <a:srgbClr val="C00000"/>
                </a:solidFill>
                <a:effectLst/>
                <a:latin typeface="Arial" panose="020B0604020202020204" pitchFamily="34" charset="0"/>
                <a:ea typeface="微软雅黑" panose="020B0503020204020204" pitchFamily="34" charset="-122"/>
                <a:cs typeface="Arial" panose="020B0604020202020204" pitchFamily="34" charset="0"/>
              </a:rPr>
              <a:t>嵌入向量数据库</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，或者称为</a:t>
            </a:r>
            <a:r>
              <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词嵌入数据库</a:t>
            </a: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a:t>
            </a:r>
            <a:endPar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endParaRPr lang="zh-CN"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p:txBody>
      </p:sp>
      <p:sp>
        <p:nvSpPr>
          <p:cNvPr id="3" name="矩形 2">
            <a:extLst>
              <a:ext uri="{FF2B5EF4-FFF2-40B4-BE49-F238E27FC236}">
                <a16:creationId xmlns:a16="http://schemas.microsoft.com/office/drawing/2014/main" id="{7D1CEE92-4A6F-D489-596B-C698B4B36B6F}"/>
              </a:ext>
            </a:extLst>
          </p:cNvPr>
          <p:cNvSpPr/>
          <p:nvPr/>
        </p:nvSpPr>
        <p:spPr>
          <a:xfrm>
            <a:off x="9937892" y="2810777"/>
            <a:ext cx="1253765" cy="5938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词</a:t>
            </a:r>
          </a:p>
        </p:txBody>
      </p:sp>
      <p:sp>
        <p:nvSpPr>
          <p:cNvPr id="4" name="矩形 3">
            <a:extLst>
              <a:ext uri="{FF2B5EF4-FFF2-40B4-BE49-F238E27FC236}">
                <a16:creationId xmlns:a16="http://schemas.microsoft.com/office/drawing/2014/main" id="{11BD905C-045E-31E5-8618-024C98F3209B}"/>
              </a:ext>
            </a:extLst>
          </p:cNvPr>
          <p:cNvSpPr/>
          <p:nvPr/>
        </p:nvSpPr>
        <p:spPr>
          <a:xfrm>
            <a:off x="9937891" y="3949466"/>
            <a:ext cx="1253765" cy="593889"/>
          </a:xfrm>
          <a:prstGeom prst="rect">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向量</a:t>
            </a:r>
          </a:p>
        </p:txBody>
      </p:sp>
      <p:cxnSp>
        <p:nvCxnSpPr>
          <p:cNvPr id="6" name="直线箭头连接符 5">
            <a:extLst>
              <a:ext uri="{FF2B5EF4-FFF2-40B4-BE49-F238E27FC236}">
                <a16:creationId xmlns:a16="http://schemas.microsoft.com/office/drawing/2014/main" id="{AC26C36D-00BA-AB59-565F-DACB30AFDF64}"/>
              </a:ext>
            </a:extLst>
          </p:cNvPr>
          <p:cNvCxnSpPr>
            <a:cxnSpLocks/>
            <a:stCxn id="3" idx="2"/>
            <a:endCxn id="4" idx="0"/>
          </p:cNvCxnSpPr>
          <p:nvPr/>
        </p:nvCxnSpPr>
        <p:spPr>
          <a:xfrm flipH="1">
            <a:off x="10564774" y="3404666"/>
            <a:ext cx="1" cy="54480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9" name="磁盘 8">
            <a:extLst>
              <a:ext uri="{FF2B5EF4-FFF2-40B4-BE49-F238E27FC236}">
                <a16:creationId xmlns:a16="http://schemas.microsoft.com/office/drawing/2014/main" id="{5D564EF9-4999-B0FF-3FFA-B12459FD6AB5}"/>
              </a:ext>
            </a:extLst>
          </p:cNvPr>
          <p:cNvSpPr/>
          <p:nvPr/>
        </p:nvSpPr>
        <p:spPr>
          <a:xfrm>
            <a:off x="9980693" y="5076926"/>
            <a:ext cx="1173892" cy="838370"/>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数据库</a:t>
            </a:r>
          </a:p>
        </p:txBody>
      </p:sp>
      <p:cxnSp>
        <p:nvCxnSpPr>
          <p:cNvPr id="10" name="直线箭头连接符 9">
            <a:extLst>
              <a:ext uri="{FF2B5EF4-FFF2-40B4-BE49-F238E27FC236}">
                <a16:creationId xmlns:a16="http://schemas.microsoft.com/office/drawing/2014/main" id="{0B5A29D2-584A-9D29-355E-943052979425}"/>
              </a:ext>
            </a:extLst>
          </p:cNvPr>
          <p:cNvCxnSpPr>
            <a:cxnSpLocks/>
            <a:stCxn id="4" idx="2"/>
            <a:endCxn id="9" idx="1"/>
          </p:cNvCxnSpPr>
          <p:nvPr/>
        </p:nvCxnSpPr>
        <p:spPr>
          <a:xfrm>
            <a:off x="10564774" y="4543355"/>
            <a:ext cx="2865" cy="533571"/>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3AC86E16-0659-5307-83DA-CD46A09D3127}"/>
              </a:ext>
            </a:extLst>
          </p:cNvPr>
          <p:cNvSpPr txBox="1"/>
          <p:nvPr/>
        </p:nvSpPr>
        <p:spPr>
          <a:xfrm>
            <a:off x="176406" y="3017871"/>
            <a:ext cx="9128871" cy="766107"/>
          </a:xfrm>
          <a:prstGeom prst="rect">
            <a:avLst/>
          </a:prstGeom>
          <a:noFill/>
        </p:spPr>
        <p:txBody>
          <a:bodyPr wrap="square" rtlCol="0">
            <a:spAutoFit/>
          </a:bodyPr>
          <a:lstStyle/>
          <a:p>
            <a:pPr marL="457200" marR="457200">
              <a:lnSpc>
                <a:spcPct val="107000"/>
              </a:lnSpc>
              <a:spcAft>
                <a:spcPts val="800"/>
              </a:spcAft>
            </a:pPr>
            <a:r>
              <a:rPr lang="zh-CN" altLang="en-US"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rPr>
              <a:t>大语言模型训练和调优：消耗算力和时间</a:t>
            </a:r>
            <a:endParaRPr lang="en-US" altLang="zh-CN" sz="1800" dirty="0">
              <a:solidFill>
                <a:srgbClr val="404040"/>
              </a:solidFill>
              <a:effectLst/>
              <a:latin typeface="Arial" panose="020B0604020202020204" pitchFamily="34" charset="0"/>
              <a:ea typeface="微软雅黑" panose="020B0503020204020204" pitchFamily="34" charset="-122"/>
              <a:cs typeface="Arial" panose="020B0604020202020204" pitchFamily="34" charset="0"/>
            </a:endParaRPr>
          </a:p>
          <a:p>
            <a:pPr marL="457200" marR="457200">
              <a:lnSpc>
                <a:spcPct val="107000"/>
              </a:lnSpc>
              <a:spcAft>
                <a:spcPts val="800"/>
              </a:spcAft>
            </a:pPr>
            <a:r>
              <a:rPr kumimoji="1" lang="zh-CN" altLang="en-US" dirty="0">
                <a:solidFill>
                  <a:srgbClr val="404040"/>
                </a:solidFill>
                <a:latin typeface="Arial" panose="020B0604020202020204" pitchFamily="34" charset="0"/>
                <a:ea typeface="微软雅黑" panose="020B0503020204020204" pitchFamily="34" charset="-122"/>
                <a:cs typeface="Arial" panose="020B0604020202020204" pitchFamily="34" charset="0"/>
              </a:rPr>
              <a:t>嵌入向量数据库查询：节省算力和时间</a:t>
            </a:r>
            <a:endParaRPr kumimoji="1" lang="zh-CN" altLang="en-US" dirty="0"/>
          </a:p>
        </p:txBody>
      </p:sp>
      <p:sp>
        <p:nvSpPr>
          <p:cNvPr id="5" name="矩形 4">
            <a:extLst>
              <a:ext uri="{FF2B5EF4-FFF2-40B4-BE49-F238E27FC236}">
                <a16:creationId xmlns:a16="http://schemas.microsoft.com/office/drawing/2014/main" id="{5FD0131D-F812-4B4E-1A15-AD501E45BA99}"/>
              </a:ext>
            </a:extLst>
          </p:cNvPr>
          <p:cNvSpPr/>
          <p:nvPr/>
        </p:nvSpPr>
        <p:spPr>
          <a:xfrm>
            <a:off x="6846198" y="5199166"/>
            <a:ext cx="1458651" cy="593889"/>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大语言模型</a:t>
            </a:r>
          </a:p>
        </p:txBody>
      </p:sp>
      <p:cxnSp>
        <p:nvCxnSpPr>
          <p:cNvPr id="7" name="直线箭头连接符 6">
            <a:extLst>
              <a:ext uri="{FF2B5EF4-FFF2-40B4-BE49-F238E27FC236}">
                <a16:creationId xmlns:a16="http://schemas.microsoft.com/office/drawing/2014/main" id="{BE1ADB1F-B273-92DC-3669-A537DAEDFF55}"/>
              </a:ext>
            </a:extLst>
          </p:cNvPr>
          <p:cNvCxnSpPr>
            <a:cxnSpLocks/>
            <a:stCxn id="5" idx="3"/>
            <a:endCxn id="9" idx="2"/>
          </p:cNvCxnSpPr>
          <p:nvPr/>
        </p:nvCxnSpPr>
        <p:spPr>
          <a:xfrm>
            <a:off x="8304849" y="5496111"/>
            <a:ext cx="1675844"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2" name="矩形 11">
            <a:extLst>
              <a:ext uri="{FF2B5EF4-FFF2-40B4-BE49-F238E27FC236}">
                <a16:creationId xmlns:a16="http://schemas.microsoft.com/office/drawing/2014/main" id="{C823B9D3-5D2D-D6DD-BC22-CB93348D39CC}"/>
              </a:ext>
            </a:extLst>
          </p:cNvPr>
          <p:cNvSpPr/>
          <p:nvPr/>
        </p:nvSpPr>
        <p:spPr>
          <a:xfrm>
            <a:off x="4244125" y="5199166"/>
            <a:ext cx="1253765" cy="59388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用户</a:t>
            </a:r>
          </a:p>
        </p:txBody>
      </p:sp>
      <p:cxnSp>
        <p:nvCxnSpPr>
          <p:cNvPr id="16" name="直线箭头连接符 15">
            <a:extLst>
              <a:ext uri="{FF2B5EF4-FFF2-40B4-BE49-F238E27FC236}">
                <a16:creationId xmlns:a16="http://schemas.microsoft.com/office/drawing/2014/main" id="{C59BE9AC-B7AC-3025-3CDD-863DC5312D62}"/>
              </a:ext>
            </a:extLst>
          </p:cNvPr>
          <p:cNvCxnSpPr>
            <a:cxnSpLocks/>
            <a:stCxn id="12" idx="3"/>
            <a:endCxn id="5" idx="1"/>
          </p:cNvCxnSpPr>
          <p:nvPr/>
        </p:nvCxnSpPr>
        <p:spPr>
          <a:xfrm>
            <a:off x="5497890" y="5496111"/>
            <a:ext cx="1348308" cy="0"/>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28E32F33-6DE2-B163-7574-F6B56F66AA02}"/>
              </a:ext>
            </a:extLst>
          </p:cNvPr>
          <p:cNvSpPr txBox="1"/>
          <p:nvPr/>
        </p:nvSpPr>
        <p:spPr>
          <a:xfrm>
            <a:off x="5676654" y="4978307"/>
            <a:ext cx="838691" cy="369332"/>
          </a:xfrm>
          <a:prstGeom prst="rect">
            <a:avLst/>
          </a:prstGeom>
          <a:noFill/>
        </p:spPr>
        <p:txBody>
          <a:bodyPr wrap="none" rtlCol="0">
            <a:spAutoFit/>
          </a:bodyPr>
          <a:lstStyle/>
          <a:p>
            <a:r>
              <a:rPr kumimoji="1" lang="en-US" altLang="zh-CN" dirty="0"/>
              <a:t>1</a:t>
            </a:r>
            <a:r>
              <a:rPr kumimoji="1" lang="zh-CN" altLang="en-US" dirty="0"/>
              <a:t> 提问</a:t>
            </a:r>
          </a:p>
        </p:txBody>
      </p:sp>
      <p:sp>
        <p:nvSpPr>
          <p:cNvPr id="21" name="文本框 20">
            <a:extLst>
              <a:ext uri="{FF2B5EF4-FFF2-40B4-BE49-F238E27FC236}">
                <a16:creationId xmlns:a16="http://schemas.microsoft.com/office/drawing/2014/main" id="{EACED608-8BBB-5735-0D42-2100A4AE5799}"/>
              </a:ext>
            </a:extLst>
          </p:cNvPr>
          <p:cNvSpPr txBox="1"/>
          <p:nvPr/>
        </p:nvSpPr>
        <p:spPr>
          <a:xfrm>
            <a:off x="8555056" y="5014500"/>
            <a:ext cx="838691" cy="369332"/>
          </a:xfrm>
          <a:prstGeom prst="rect">
            <a:avLst/>
          </a:prstGeom>
          <a:noFill/>
        </p:spPr>
        <p:txBody>
          <a:bodyPr wrap="none" rtlCol="0">
            <a:spAutoFit/>
          </a:bodyPr>
          <a:lstStyle/>
          <a:p>
            <a:r>
              <a:rPr kumimoji="1" lang="en-US" altLang="zh-CN" dirty="0"/>
              <a:t>2</a:t>
            </a:r>
            <a:r>
              <a:rPr kumimoji="1" lang="zh-CN" altLang="en-US" dirty="0"/>
              <a:t> 搜索</a:t>
            </a:r>
          </a:p>
        </p:txBody>
      </p:sp>
      <p:cxnSp>
        <p:nvCxnSpPr>
          <p:cNvPr id="23" name="肘形连接符 22">
            <a:extLst>
              <a:ext uri="{FF2B5EF4-FFF2-40B4-BE49-F238E27FC236}">
                <a16:creationId xmlns:a16="http://schemas.microsoft.com/office/drawing/2014/main" id="{3307ED88-7ED2-4764-E29C-94BAA90F2248}"/>
              </a:ext>
            </a:extLst>
          </p:cNvPr>
          <p:cNvCxnSpPr>
            <a:cxnSpLocks/>
            <a:stCxn id="5" idx="2"/>
            <a:endCxn id="12" idx="2"/>
          </p:cNvCxnSpPr>
          <p:nvPr/>
        </p:nvCxnSpPr>
        <p:spPr>
          <a:xfrm rot="5400000">
            <a:off x="6223266" y="4440797"/>
            <a:ext cx="12700" cy="2704516"/>
          </a:xfrm>
          <a:prstGeom prst="bentConnector3">
            <a:avLst>
              <a:gd name="adj1" fmla="val 1800000"/>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6" name="文本框 25">
            <a:extLst>
              <a:ext uri="{FF2B5EF4-FFF2-40B4-BE49-F238E27FC236}">
                <a16:creationId xmlns:a16="http://schemas.microsoft.com/office/drawing/2014/main" id="{80EB8280-4430-FC60-CE7A-52C1F386772E}"/>
              </a:ext>
            </a:extLst>
          </p:cNvPr>
          <p:cNvSpPr txBox="1"/>
          <p:nvPr/>
        </p:nvSpPr>
        <p:spPr>
          <a:xfrm>
            <a:off x="5172669" y="6167390"/>
            <a:ext cx="2685351" cy="369332"/>
          </a:xfrm>
          <a:prstGeom prst="rect">
            <a:avLst/>
          </a:prstGeom>
          <a:noFill/>
        </p:spPr>
        <p:txBody>
          <a:bodyPr wrap="none" rtlCol="0">
            <a:spAutoFit/>
          </a:bodyPr>
          <a:lstStyle/>
          <a:p>
            <a:r>
              <a:rPr kumimoji="1" lang="en-US" altLang="zh-CN" dirty="0"/>
              <a:t>3</a:t>
            </a:r>
            <a:r>
              <a:rPr kumimoji="1" lang="zh-CN" altLang="en-US" dirty="0"/>
              <a:t> 回答（用人类的语言）</a:t>
            </a:r>
          </a:p>
        </p:txBody>
      </p:sp>
      <p:sp>
        <p:nvSpPr>
          <p:cNvPr id="27" name="磁盘 26">
            <a:extLst>
              <a:ext uri="{FF2B5EF4-FFF2-40B4-BE49-F238E27FC236}">
                <a16:creationId xmlns:a16="http://schemas.microsoft.com/office/drawing/2014/main" id="{90429082-E307-662C-DF30-5AA5C6DACC72}"/>
              </a:ext>
            </a:extLst>
          </p:cNvPr>
          <p:cNvSpPr/>
          <p:nvPr/>
        </p:nvSpPr>
        <p:spPr>
          <a:xfrm>
            <a:off x="10133093" y="5229326"/>
            <a:ext cx="1173892" cy="838370"/>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数据库</a:t>
            </a:r>
          </a:p>
        </p:txBody>
      </p:sp>
      <p:sp>
        <p:nvSpPr>
          <p:cNvPr id="28" name="磁盘 27">
            <a:extLst>
              <a:ext uri="{FF2B5EF4-FFF2-40B4-BE49-F238E27FC236}">
                <a16:creationId xmlns:a16="http://schemas.microsoft.com/office/drawing/2014/main" id="{F3E1274D-7605-F3C0-414E-0A6812553238}"/>
              </a:ext>
            </a:extLst>
          </p:cNvPr>
          <p:cNvSpPr/>
          <p:nvPr/>
        </p:nvSpPr>
        <p:spPr>
          <a:xfrm>
            <a:off x="10285493" y="5381726"/>
            <a:ext cx="1173892" cy="838370"/>
          </a:xfrm>
          <a:prstGeom prst="flowChartMagneticDisk">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zh-CN" altLang="en-US" dirty="0"/>
              <a:t>数据库</a:t>
            </a:r>
          </a:p>
        </p:txBody>
      </p:sp>
    </p:spTree>
    <p:extLst>
      <p:ext uri="{BB962C8B-B14F-4D97-AF65-F5344CB8AC3E}">
        <p14:creationId xmlns:p14="http://schemas.microsoft.com/office/powerpoint/2010/main" val="1748211048"/>
      </p:ext>
    </p:extLst>
  </p:cSld>
  <p:clrMapOvr>
    <a:masterClrMapping/>
  </p:clrMapOvr>
</p:sld>
</file>

<file path=ppt/theme/theme1.xml><?xml version="1.0" encoding="utf-8"?>
<a:theme xmlns:a="http://schemas.openxmlformats.org/drawingml/2006/main" name="欢迎文档">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欢迎文档</Template>
  <TotalTime>1400</TotalTime>
  <Words>611</Words>
  <Application>Microsoft Macintosh PowerPoint</Application>
  <PresentationFormat>宽屏</PresentationFormat>
  <Paragraphs>60</Paragraphs>
  <Slides>6</Slides>
  <Notes>6</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6</vt:i4>
      </vt:variant>
    </vt:vector>
  </HeadingPairs>
  <TitlesOfParts>
    <vt:vector size="9" baseType="lpstr">
      <vt:lpstr>Microsoft YaHei UI</vt:lpstr>
      <vt:lpstr>Arial</vt:lpstr>
      <vt:lpstr>欢迎文档</vt:lpstr>
      <vt:lpstr>1-5 Embedding（词向量嵌入） 与LLM（大语言模型）</vt:lpstr>
      <vt:lpstr>什么是Embedding （词向量嵌入）</vt:lpstr>
      <vt:lpstr>Embedding的过程</vt:lpstr>
      <vt:lpstr>Embedding可以用来干什么？</vt:lpstr>
      <vt:lpstr>嵌入向量数据库</vt:lpstr>
      <vt:lpstr>嵌入向量数据库结合LLM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欢迎使用 PowerPoint for Mac</dc:title>
  <dc:creator>Microsoft Office User</dc:creator>
  <cp:lastModifiedBy>Microsoft Office User</cp:lastModifiedBy>
  <cp:revision>109</cp:revision>
  <dcterms:created xsi:type="dcterms:W3CDTF">2023-07-13T01:52:24Z</dcterms:created>
  <dcterms:modified xsi:type="dcterms:W3CDTF">2023-07-14T08:16:37Z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v-rimour@microsoft.com</vt:lpwstr>
  </property>
  <property fmtid="{D5CDD505-2E9C-101B-9397-08002B2CF9AE}" pid="5" name="MSIP_Label_f42aa342-8706-4288-bd11-ebb85995028c_SetDate">
    <vt:lpwstr>2018-02-19T06:21:30.1318915Z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ICV">
    <vt:lpwstr>F448865D3D15B63AC057AF6492E9BBE6</vt:lpwstr>
  </property>
  <property fmtid="{D5CDD505-2E9C-101B-9397-08002B2CF9AE}" pid="11" name="KSOProductBuildVer">
    <vt:lpwstr>2052-4.6.1.7451</vt:lpwstr>
  </property>
</Properties>
</file>

<file path=docProps/thumbnail.jpeg>
</file>